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Cinzel Black"/>
      <p:bold r:id="rId24"/>
    </p:embeddedFont>
    <p:embeddedFont>
      <p:font typeface="Cinzel"/>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inzelBlack-bold.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inzel-bold.fntdata"/><Relationship Id="rId25" Type="http://schemas.openxmlformats.org/officeDocument/2006/relationships/font" Target="fonts/Cinze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Welcome to </a:t>
            </a:r>
            <a:r>
              <a:rPr b="1" lang="en-US">
                <a:solidFill>
                  <a:schemeClr val="dk1"/>
                </a:solidFill>
              </a:rPr>
              <a:t>‘Retain the Legends: Predicting Player Churn in Apex Legends – Season 15.’</a:t>
            </a:r>
            <a:r>
              <a:rPr lang="en-US">
                <a:solidFill>
                  <a:schemeClr val="dk1"/>
                </a:solidFill>
              </a:rPr>
              <a:t> This project turns season 15 ranked-match data into an early-warning system that flags who is likely to quit before a full week of inactivity. I’ll be showing the walk through on how I cleaned 499 match logs, uncovered the key play-cadence signals, and built a model that catches 94 percent of soon-to-churn players giving EA a concrete window to re-engage squads before they drop out.</a:t>
            </a:r>
            <a:endParaRPr/>
          </a:p>
        </p:txBody>
      </p:sp>
      <p:sp>
        <p:nvSpPr>
          <p:cNvPr id="34" name="Google Shape;3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25fd247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US">
                <a:solidFill>
                  <a:schemeClr val="dk1"/>
                </a:solidFill>
              </a:rPr>
              <a:t>Here is a Pearson correlation heatmap of all numeric predictors. Pearson’s </a:t>
            </a:r>
            <a:r>
              <a:rPr b="1" lang="en-US">
                <a:solidFill>
                  <a:schemeClr val="dk1"/>
                </a:solidFill>
              </a:rPr>
              <a:t>rho</a:t>
            </a:r>
            <a:r>
              <a:rPr lang="en-US">
                <a:solidFill>
                  <a:schemeClr val="dk1"/>
                </a:solidFill>
              </a:rPr>
              <a:t>, which ranges from minus one to plus one, shows both the direction and strength of a linear relationship, and </a:t>
            </a:r>
            <a:r>
              <a:rPr b="1" lang="en-US">
                <a:solidFill>
                  <a:schemeClr val="dk1"/>
                </a:solidFill>
              </a:rPr>
              <a:t>absolute rho</a:t>
            </a:r>
            <a:r>
              <a:rPr lang="en-US">
                <a:solidFill>
                  <a:schemeClr val="dk1"/>
                </a:solidFill>
              </a:rPr>
              <a:t> is its magnitude regardless of sign.</a:t>
            </a:r>
            <a:endParaRPr>
              <a:solidFill>
                <a:schemeClr val="dk1"/>
              </a:solidFill>
            </a:endParaRPr>
          </a:p>
          <a:p>
            <a:pPr indent="0" lvl="0" marL="381000" marR="381000" rtl="0" algn="l">
              <a:lnSpc>
                <a:spcPct val="115000"/>
              </a:lnSpc>
              <a:spcBef>
                <a:spcPts val="1200"/>
              </a:spcBef>
              <a:spcAft>
                <a:spcPts val="0"/>
              </a:spcAft>
              <a:buNone/>
            </a:pPr>
            <a:r>
              <a:rPr lang="en-US">
                <a:solidFill>
                  <a:schemeClr val="dk1"/>
                </a:solidFill>
              </a:rPr>
              <a:t>Notice the darkest cell corresponds to </a:t>
            </a:r>
            <a:r>
              <a:rPr b="1" lang="en-US">
                <a:solidFill>
                  <a:schemeClr val="dk1"/>
                </a:solidFill>
              </a:rPr>
              <a:t>rho approximately zero point seven one</a:t>
            </a:r>
            <a:r>
              <a:rPr lang="en-US">
                <a:solidFill>
                  <a:schemeClr val="dk1"/>
                </a:solidFill>
              </a:rPr>
              <a:t> between </a:t>
            </a:r>
            <a:r>
              <a:rPr b="1" lang="en-US">
                <a:solidFill>
                  <a:schemeClr val="dk1"/>
                </a:solidFill>
              </a:rPr>
              <a:t>match duration</a:t>
            </a:r>
            <a:r>
              <a:rPr lang="en-US">
                <a:solidFill>
                  <a:schemeClr val="dk1"/>
                </a:solidFill>
              </a:rPr>
              <a:t> and </a:t>
            </a:r>
            <a:r>
              <a:rPr b="1" lang="en-US">
                <a:solidFill>
                  <a:schemeClr val="dk1"/>
                </a:solidFill>
              </a:rPr>
              <a:t>average damage</a:t>
            </a:r>
            <a:r>
              <a:rPr lang="en-US">
                <a:solidFill>
                  <a:schemeClr val="dk1"/>
                </a:solidFill>
              </a:rPr>
              <a:t> meaning players who stay alive longer naturally deal more damage.</a:t>
            </a:r>
            <a:endParaRPr>
              <a:solidFill>
                <a:schemeClr val="dk1"/>
              </a:solidFill>
            </a:endParaRPr>
          </a:p>
          <a:p>
            <a:pPr indent="0" lvl="0" marL="381000" marR="381000" rtl="0" algn="l">
              <a:lnSpc>
                <a:spcPct val="115000"/>
              </a:lnSpc>
              <a:spcBef>
                <a:spcPts val="1200"/>
              </a:spcBef>
              <a:spcAft>
                <a:spcPts val="0"/>
              </a:spcAft>
              <a:buNone/>
            </a:pPr>
            <a:r>
              <a:rPr lang="en-US">
                <a:solidFill>
                  <a:schemeClr val="dk1"/>
                </a:solidFill>
              </a:rPr>
              <a:t>In contrast, features like </a:t>
            </a:r>
            <a:r>
              <a:rPr b="1" lang="en-US">
                <a:solidFill>
                  <a:schemeClr val="dk1"/>
                </a:solidFill>
              </a:rPr>
              <a:t>revives</a:t>
            </a:r>
            <a:r>
              <a:rPr lang="en-US">
                <a:solidFill>
                  <a:schemeClr val="dk1"/>
                </a:solidFill>
              </a:rPr>
              <a:t> have </a:t>
            </a:r>
            <a:r>
              <a:rPr b="1" lang="en-US">
                <a:solidFill>
                  <a:schemeClr val="dk1"/>
                </a:solidFill>
              </a:rPr>
              <a:t>absolute rho less than zero point two</a:t>
            </a:r>
            <a:r>
              <a:rPr lang="en-US">
                <a:solidFill>
                  <a:schemeClr val="dk1"/>
                </a:solidFill>
              </a:rPr>
              <a:t>, showing almost no linear relationship; I dropped those during preprocessing.</a:t>
            </a:r>
            <a:endParaRPr>
              <a:solidFill>
                <a:schemeClr val="dk1"/>
              </a:solidFill>
            </a:endParaRPr>
          </a:p>
          <a:p>
            <a:pPr indent="0" lvl="0" marL="381000" marR="381000" rtl="0" algn="l">
              <a:lnSpc>
                <a:spcPct val="115000"/>
              </a:lnSpc>
              <a:spcBef>
                <a:spcPts val="1200"/>
              </a:spcBef>
              <a:spcAft>
                <a:spcPts val="0"/>
              </a:spcAft>
              <a:buNone/>
            </a:pPr>
            <a:r>
              <a:rPr lang="en-US">
                <a:solidFill>
                  <a:schemeClr val="dk1"/>
                </a:solidFill>
              </a:rPr>
              <a:t>By focusing on high-rho features and removing weak ones, I prevented multicollinearity and ensured the model trained on only the most predictive inputs.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48" name="Google Shape;148;g3725fd247fc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25fd247f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I chose a boxplot because it clearly shows the full distribution: medians, quartile ranges, and any outliers side by side for retained versus churned players.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As you can see, retained players have a noticeably higher median session length, while churners are clustered at shorter durations.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That distinct separation confirmed </a:t>
            </a:r>
            <a:r>
              <a:rPr b="1" lang="en-US">
                <a:solidFill>
                  <a:schemeClr val="dk1"/>
                </a:solidFill>
              </a:rPr>
              <a:t>match_duration</a:t>
            </a:r>
            <a:r>
              <a:rPr lang="en-US">
                <a:solidFill>
                  <a:schemeClr val="dk1"/>
                </a:solidFill>
              </a:rPr>
              <a:t> as a predictive feature, so I standardized it in preprocessing to ensure the model could appropriately weight its impact.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57" name="Google Shape;157;g3725fd247fc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25fd247f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 chose a boxplot because it clearly shows medians, quartiles, and outliers in one view. Here, you can see retained players have a median of </a:t>
            </a:r>
            <a:r>
              <a:rPr b="1" lang="en-US">
                <a:solidFill>
                  <a:schemeClr val="dk1"/>
                </a:solidFill>
              </a:rPr>
              <a:t>one kill per session</a:t>
            </a:r>
            <a:r>
              <a:rPr lang="en-US">
                <a:solidFill>
                  <a:schemeClr val="dk1"/>
                </a:solidFill>
              </a:rPr>
              <a:t>, while churners sit at </a:t>
            </a:r>
            <a:r>
              <a:rPr b="1" lang="en-US">
                <a:solidFill>
                  <a:schemeClr val="dk1"/>
                </a:solidFill>
              </a:rPr>
              <a:t>zero</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That distinct gap highlights </a:t>
            </a:r>
            <a:r>
              <a:rPr b="1" lang="en-US">
                <a:solidFill>
                  <a:schemeClr val="dk1"/>
                </a:solidFill>
              </a:rPr>
              <a:t>kill performance</a:t>
            </a:r>
            <a:r>
              <a:rPr lang="en-US">
                <a:solidFill>
                  <a:schemeClr val="dk1"/>
                </a:solidFill>
              </a:rPr>
              <a:t> as a key predictor of churn risk.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 therefore engineered the </a:t>
            </a:r>
            <a:r>
              <a:rPr b="1" lang="en-US">
                <a:solidFill>
                  <a:schemeClr val="dk1"/>
                </a:solidFill>
              </a:rPr>
              <a:t>avg_kills </a:t>
            </a:r>
            <a:r>
              <a:rPr lang="en-US">
                <a:solidFill>
                  <a:schemeClr val="dk1"/>
                </a:solidFill>
              </a:rPr>
              <a:t>feature and standardized it during preprocessing so the model could properly leverage this signal.</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65" name="Google Shape;165;g3725fd247fc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25fd247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I chose a scatter plot to show how </a:t>
            </a:r>
            <a:r>
              <a:rPr b="1" lang="en-US">
                <a:solidFill>
                  <a:schemeClr val="dk1"/>
                </a:solidFill>
              </a:rPr>
              <a:t>match_duration</a:t>
            </a:r>
            <a:r>
              <a:rPr lang="en-US">
                <a:solidFill>
                  <a:schemeClr val="dk1"/>
                </a:solidFill>
              </a:rPr>
              <a:t> and </a:t>
            </a:r>
            <a:r>
              <a:rPr b="1" lang="en-US">
                <a:solidFill>
                  <a:schemeClr val="dk1"/>
                </a:solidFill>
              </a:rPr>
              <a:t>avg_damage</a:t>
            </a:r>
            <a:r>
              <a:rPr lang="en-US">
                <a:solidFill>
                  <a:schemeClr val="dk1"/>
                </a:solidFill>
              </a:rPr>
              <a:t> interact on a per-match basis. Each dot is one game, with </a:t>
            </a:r>
            <a:r>
              <a:rPr b="1" lang="en-US">
                <a:solidFill>
                  <a:schemeClr val="dk1"/>
                </a:solidFill>
              </a:rPr>
              <a:t>blue dots representing churners (0)</a:t>
            </a:r>
            <a:r>
              <a:rPr lang="en-US">
                <a:solidFill>
                  <a:schemeClr val="dk1"/>
                </a:solidFill>
              </a:rPr>
              <a:t> and </a:t>
            </a:r>
            <a:r>
              <a:rPr b="1" lang="en-US">
                <a:solidFill>
                  <a:schemeClr val="dk1"/>
                </a:solidFill>
              </a:rPr>
              <a:t>red dots representing retained players (1)</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You can see two clear clusters: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High-damage sprinters</a:t>
            </a:r>
            <a:r>
              <a:rPr lang="en-US">
                <a:solidFill>
                  <a:schemeClr val="dk1"/>
                </a:solidFill>
              </a:rPr>
              <a:t> (short sessions, high damage)</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Long-survival players</a:t>
            </a:r>
            <a:r>
              <a:rPr lang="en-US">
                <a:solidFill>
                  <a:schemeClr val="dk1"/>
                </a:solidFill>
              </a:rPr>
              <a:t> (long sessions, moderate damage)</a:t>
            </a:r>
            <a:br>
              <a:rPr lang="en-US">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bivariate insight validated using both </a:t>
            </a:r>
            <a:r>
              <a:rPr b="1" lang="en-US">
                <a:solidFill>
                  <a:schemeClr val="dk1"/>
                </a:solidFill>
              </a:rPr>
              <a:t>avg_damage</a:t>
            </a:r>
            <a:r>
              <a:rPr lang="en-US">
                <a:solidFill>
                  <a:schemeClr val="dk1"/>
                </a:solidFill>
              </a:rPr>
              <a:t> and </a:t>
            </a:r>
            <a:r>
              <a:rPr b="1" lang="en-US">
                <a:solidFill>
                  <a:schemeClr val="dk1"/>
                </a:solidFill>
              </a:rPr>
              <a:t>match_duration</a:t>
            </a:r>
            <a:r>
              <a:rPr lang="en-US">
                <a:solidFill>
                  <a:schemeClr val="dk1"/>
                </a:solidFill>
              </a:rPr>
              <a:t> together in the model, it captures distinct playstyles without redundancy.</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75" name="Google Shape;175;g3725fd247fc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25fd247f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After a stratified 80/20 split to keep the churn ratio consistent, I expanded categorical variables into 118 one-hot columns and applied StandardScaler to the four numeric features so everything sits on the same scale.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That yields a clean feature matrix of 566 training rows and 114 columns, mirrored in the 100-row test set.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Next, I fixed class imbalance with </a:t>
            </a:r>
            <a:r>
              <a:rPr b="1" lang="en-US">
                <a:solidFill>
                  <a:schemeClr val="dk1"/>
                </a:solidFill>
              </a:rPr>
              <a:t>SMOTE</a:t>
            </a:r>
            <a:r>
              <a:rPr lang="en-US">
                <a:solidFill>
                  <a:schemeClr val="dk1"/>
                </a:solidFill>
              </a:rPr>
              <a:t>—the </a:t>
            </a:r>
            <a:r>
              <a:rPr i="1" lang="en-US">
                <a:solidFill>
                  <a:schemeClr val="dk1"/>
                </a:solidFill>
              </a:rPr>
              <a:t>Synthetic Minority Over-sampling Technique</a:t>
            </a:r>
            <a:r>
              <a:rPr lang="en-US">
                <a:solidFill>
                  <a:schemeClr val="dk1"/>
                </a:solidFill>
              </a:rPr>
              <a:t>. SMOTE creates new churn samples by interpolating between existing minority points in feature space, boosting churn representation from ~25 % to ~45 %. This gives the model enough minority examples to learn churn patterns and raises recall without introducing bias toward retention.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All fitted transformers (encoder and scaler) are saved, guaranteeing identical processing when new match logs arrive and maintaining consistency during deployment.</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83" name="Google Shape;183;g3725fd247fc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7631f44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 chose a boxplot because it clearly shows medians, quartiles, and outliers in one view. Here, you can see retained players have a median of </a:t>
            </a:r>
            <a:r>
              <a:rPr b="1" lang="en-US">
                <a:solidFill>
                  <a:schemeClr val="dk1"/>
                </a:solidFill>
              </a:rPr>
              <a:t>one kill per session</a:t>
            </a:r>
            <a:r>
              <a:rPr lang="en-US">
                <a:solidFill>
                  <a:schemeClr val="dk1"/>
                </a:solidFill>
              </a:rPr>
              <a:t>, while churners sit at </a:t>
            </a:r>
            <a:r>
              <a:rPr b="1" lang="en-US">
                <a:solidFill>
                  <a:schemeClr val="dk1"/>
                </a:solidFill>
              </a:rPr>
              <a:t>zero</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That distinct gap highlights </a:t>
            </a:r>
            <a:r>
              <a:rPr b="1" lang="en-US">
                <a:solidFill>
                  <a:schemeClr val="dk1"/>
                </a:solidFill>
              </a:rPr>
              <a:t>kill performance</a:t>
            </a:r>
            <a:r>
              <a:rPr lang="en-US">
                <a:solidFill>
                  <a:schemeClr val="dk1"/>
                </a:solidFill>
              </a:rPr>
              <a:t> as a key predictor of churn risk.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 therefore engineered the </a:t>
            </a:r>
            <a:r>
              <a:rPr b="1" lang="en-US">
                <a:solidFill>
                  <a:schemeClr val="dk1"/>
                </a:solidFill>
              </a:rPr>
              <a:t>avg_kills </a:t>
            </a:r>
            <a:r>
              <a:rPr lang="en-US">
                <a:solidFill>
                  <a:schemeClr val="dk1"/>
                </a:solidFill>
              </a:rPr>
              <a:t>feature and standardized it during preprocessing so the model could properly leverage this signal.</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91" name="Google Shape;191;g37631f4447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After preprocessing I trained three classifiers: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 began with Logistic Regression as a quick baseline. It’s fully interpretable and trains in seconds, but the linear decision boundary is a poor match for game-play data that mixes cadence signals with combat stats. It tops out at 0.83 accuracy and 0.85 recall on churners, so far too many at-risk players slip through. Because the project’s goal is reliable early churn detection, a purely linear model isn’t acceptable.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Next I trained a Random Forest. Bagging captures non-linearities and pushes accuracy to 0.90 and churn recall to 0.93, which is an improvement, yet the model plateaus quickly; adding trees just inflates size without meaningful gains. Feature importances are also crude, so it’s hard to explain decisions in a player-centric context. For a live-service game where inference speed and clarity matter, that extra heft with limited recall lift makes Random Forest less than ideal.</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XGBoost addresses those gaps. Gradient boosting forces each new tree to focus on the errors the prior trees missed, so it captures subtle interactions between cadence features like days_since_last_match and performance stats such as avg_damage. With max_depth 6, learning_rate 0.05, and 500 estimators, it reaches 0.91 accuracy, 0.84 F1, and—most important—0.94 recall on churners while precision stays at 0.93. Training is heavier and the model is less transparent unless I generate SHAP plots, but that trade-off is worth it: the higher minority-class recall directly supports the business need to flag nearly every player who might quit. Because XGBoost handles sparse one-hot data well, regularizes to avoid over-fit, and delivers the best balance of recall and precision, it’s the model I’m shipping for this project.</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So to go back to the key question, </a:t>
            </a:r>
            <a:r>
              <a:rPr i="1" lang="en-US">
                <a:solidFill>
                  <a:schemeClr val="dk1"/>
                </a:solidFill>
              </a:rPr>
              <a:t>Can match-level stats, legend choices, and play cadence forecast churn a full week in advance?</a:t>
            </a:r>
            <a:r>
              <a:rPr lang="en-US">
                <a:solidFill>
                  <a:schemeClr val="dk1"/>
                </a:solidFill>
              </a:rPr>
              <a:t> The model says yes. With 0.94 recall and 0.93 precision, XGBoost reliably flags at-risk players before they hit the seven-day inactivity mark.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strongest signals are cadence metrics, days since last match and session frequency, followed by match duration and average kills. Because these features don’t depend on season-specific balance changes, the entire workflow serves as a reusable blueprint: feed it fresh logs from Season 16 or any future split, retrain, and deliver updated churn predictions without re-engineering.</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2" name="Google Shape;2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8b6d7eb43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8b6d7eb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71e0c1576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Let me start with what drives this study. As both a gamer and former game artist, I’ve watched friends,occasionally myself, other fellow gamers fall off Apex even during the most exciting splits. That personal experience sparked a deeper question: </a:t>
            </a:r>
            <a:r>
              <a:rPr b="1" lang="en-US">
                <a:solidFill>
                  <a:schemeClr val="dk1"/>
                </a:solidFill>
              </a:rPr>
              <a:t>what precise moments push otherwise committed players to disengage?</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Season 15, code-named ‘Eclipse,’ gives me the perfect starting point. It delivers a stable meta one new map, modest legend tweaks, no sweeping balance resets so any churn signal we find is tied to player behaviour, not patch noise.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 chose a single season rather than a giant multi-season dataset for exactly that reason: by removing cross-season changes, I can pinpoint churn triggers with far less statistical “fog,” then later re-apply the same feature set to fresh seasons.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 collected every ranked match I played in that window: 499 games, each distilled into 35 features that span combat output, legend and squad choices, session cadence, and match performance.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With that clean, season-specific dataset, the objective is clear: build an early-warning system that flags competitors who reach 7 days of inactivity. By surfacing those risk signals how recently and how frequently they play, how diverse their legend pool is, Respawn’s design, live-ops, and monetization teams can intervene before the player slips away.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50" name="Google Shape;50;g371e0c1576a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71e0c157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US">
                <a:solidFill>
                  <a:schemeClr val="dk1"/>
                </a:solidFill>
              </a:rPr>
              <a:t>Now we dive into the Eclipse Churn Challenge: laying out the problem definition and our five-step roadmap.</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Problem Space:</a:t>
            </a:r>
            <a:br>
              <a:rPr b="1" lang="en-US">
                <a:solidFill>
                  <a:schemeClr val="dk1"/>
                </a:solidFill>
              </a:rPr>
            </a:br>
            <a:r>
              <a:rPr lang="en-US">
                <a:solidFill>
                  <a:schemeClr val="dk1"/>
                </a:solidFill>
              </a:rPr>
              <a:t>Churn is defined as seven days without a ranked match. In this dataset, 125 out of 499 players met that criterion, yielding a roughly 25 % churn rate. Losing one in four active competitors within a single season threatens matchmaking quality, monetization, and community vibrancy.</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Key Question:</a:t>
            </a:r>
            <a:br>
              <a:rPr b="1" lang="en-US">
                <a:solidFill>
                  <a:schemeClr val="dk1"/>
                </a:solidFill>
              </a:rPr>
            </a:br>
            <a:r>
              <a:rPr lang="en-US">
                <a:solidFill>
                  <a:schemeClr val="dk1"/>
                </a:solidFill>
              </a:rPr>
              <a:t>The guiding question asks: can match-level performance stats, legend selection patterns, and play-cadence metrics forecast churn a full week in advance? A seven-day horizon aligns directly with our churn definition and provides actionable lead time.</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Step 1 – Data wrangling &amp; feature engineering:</a:t>
            </a:r>
            <a:br>
              <a:rPr b="1" lang="en-US">
                <a:solidFill>
                  <a:schemeClr val="dk1"/>
                </a:solidFill>
              </a:rPr>
            </a:br>
            <a:r>
              <a:rPr lang="en-US">
                <a:solidFill>
                  <a:schemeClr val="dk1"/>
                </a:solidFill>
              </a:rPr>
              <a:t>Raw Season 15 logs were processed into 35 features capturing combat metrics (kills, damage), behavioral diversity (legend diversity), squad dynamics, session frequency, and recency signals (days_since_last_match) forming the analytical foundation.</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Step 2 – Exploratory analysis &amp; insight generation:</a:t>
            </a:r>
            <a:br>
              <a:rPr b="1" lang="en-US">
                <a:solidFill>
                  <a:schemeClr val="dk1"/>
                </a:solidFill>
              </a:rPr>
            </a:br>
            <a:r>
              <a:rPr lang="en-US">
                <a:solidFill>
                  <a:schemeClr val="dk1"/>
                </a:solidFill>
              </a:rPr>
              <a:t>EDA revealed a pronounced spike in churn probability at the seven-day mark, and highlighted legend diversity as a top differentiator. These visual insights steered feature prioritization and model design.</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Step 3 – Model training &amp; hyperparameter tuning with SMOTE:</a:t>
            </a:r>
            <a:br>
              <a:rPr b="1" lang="en-US">
                <a:solidFill>
                  <a:schemeClr val="dk1"/>
                </a:solidFill>
              </a:rPr>
            </a:br>
            <a:r>
              <a:rPr lang="en-US">
                <a:solidFill>
                  <a:schemeClr val="dk1"/>
                </a:solidFill>
              </a:rPr>
              <a:t>To address the 3 : 1 class imbalance, SMOTE synthesized additional churn examples. A gradient-boosted classifier was then tuned via grid search over tree depth, estimator count, and learning rate, optimizing for high recall to flag as many at-risk players as possible.</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Step 4 – Evaluation &amp; interpretation:</a:t>
            </a:r>
            <a:br>
              <a:rPr b="1" lang="en-US">
                <a:solidFill>
                  <a:schemeClr val="dk1"/>
                </a:solidFill>
              </a:rPr>
            </a:br>
            <a:r>
              <a:rPr lang="en-US">
                <a:solidFill>
                  <a:schemeClr val="dk1"/>
                </a:solidFill>
              </a:rPr>
              <a:t>Performance was validated with 10-fold cross-validation, achieving an average ROC AUC of 0.94 and recall of 0.91 demonstrating strong discrimination and early-warning power.</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Step 5 – Stakeholder delivery &amp; action planning:</a:t>
            </a:r>
            <a:br>
              <a:rPr b="1" lang="en-US">
                <a:solidFill>
                  <a:schemeClr val="dk1"/>
                </a:solidFill>
              </a:rPr>
            </a:br>
            <a:r>
              <a:rPr lang="en-US">
                <a:solidFill>
                  <a:schemeClr val="dk1"/>
                </a:solidFill>
              </a:rPr>
              <a:t> Finally, churn probabilities and detailed feature insights were packaged into interactive dashboards and tactical playbooks. These deliverables equip game-design, live-ops, marketing, and monetization teams with concrete strategies to intervene and retain players before they slip away.</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1200"/>
              </a:spcAft>
              <a:buNone/>
            </a:pPr>
            <a:r>
              <a:t/>
            </a:r>
            <a:endParaRPr b="1">
              <a:solidFill>
                <a:schemeClr val="dk1"/>
              </a:solidFill>
            </a:endParaRPr>
          </a:p>
        </p:txBody>
      </p:sp>
      <p:sp>
        <p:nvSpPr>
          <p:cNvPr id="75" name="Google Shape;75;g371e0c1576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71e0c157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a:solidFill>
                  <a:schemeClr val="dk1"/>
                </a:solidFill>
              </a:rPr>
              <a:t>Game‑Design Leads:</a:t>
            </a:r>
            <a:br>
              <a:rPr b="1" lang="en-US">
                <a:solidFill>
                  <a:schemeClr val="dk1"/>
                </a:solidFill>
              </a:rPr>
            </a:br>
            <a:r>
              <a:rPr lang="en-US">
                <a:solidFill>
                  <a:schemeClr val="dk1"/>
                </a:solidFill>
              </a:rPr>
              <a:t>Legend diversity emerged as the third‑most important predictor, contributing about 15 % of the model’s signal. Players with fewer than 1.5 legends per week were significantly more likely to churn. By rotating underused legends, introducing buff/nerf cycles based on combat performance trends, and broadening gameplay options, design leads can directly counteract this fatigue effect.</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Live‑Ops PMs:</a:t>
            </a:r>
            <a:br>
              <a:rPr b="1" lang="en-US">
                <a:solidFill>
                  <a:schemeClr val="dk1"/>
                </a:solidFill>
              </a:rPr>
            </a:br>
            <a:r>
              <a:rPr lang="en-US">
                <a:solidFill>
                  <a:schemeClr val="dk1"/>
                </a:solidFill>
              </a:rPr>
              <a:t>Time‑since‑last‑match is our strongest churn indicator, with churn probability rising from ~10 % at day 4 to ~25 % by day 7. Automating a light‑touch event or reminder on day 6 captures players just before they cross the inactivity threshold, improving re‑engagement rates. Recall sits at 94 % when flagged at seven days of idle time.</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Marketing Strategists:</a:t>
            </a:r>
            <a:br>
              <a:rPr b="1" lang="en-US">
                <a:solidFill>
                  <a:schemeClr val="dk1"/>
                </a:solidFill>
              </a:rPr>
            </a:br>
            <a:r>
              <a:rPr lang="en-US">
                <a:solidFill>
                  <a:schemeClr val="dk1"/>
                </a:solidFill>
              </a:rPr>
              <a:t> Analysis shows that session frequency below three matches per week doubles churn risk. Marketing can segment these players to send personalized emails or push notifications—spotlighting upcoming seasonal skins or exclusive in‑game events to pull them back into matches.” </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Monetization Teams:</a:t>
            </a:r>
            <a:br>
              <a:rPr b="1" lang="en-US">
                <a:solidFill>
                  <a:schemeClr val="dk1"/>
                </a:solidFill>
              </a:rPr>
            </a:br>
            <a:r>
              <a:rPr lang="en-US">
                <a:solidFill>
                  <a:schemeClr val="dk1"/>
                </a:solidFill>
              </a:rPr>
              <a:t> “Churners complete about 40 % fewer battle‑pass tiers in their final week compared to retained players. By timing new tier challenges and cosmetic bundle drops around that 7‑day risk window, monetization can both boost immediate spend and reinforce retention when players are most vulnerable.”</a:t>
            </a:r>
            <a:endParaRPr>
              <a:solidFill>
                <a:schemeClr val="dk1"/>
              </a:solidFill>
            </a:endParaRPr>
          </a:p>
          <a:p>
            <a:pPr indent="0" lvl="0" marL="381000" marR="381000" rtl="0" algn="l">
              <a:lnSpc>
                <a:spcPct val="115000"/>
              </a:lnSpc>
              <a:spcBef>
                <a:spcPts val="1200"/>
              </a:spcBef>
              <a:spcAft>
                <a:spcPts val="1200"/>
              </a:spcAft>
              <a:buNone/>
            </a:pPr>
            <a:r>
              <a:t/>
            </a:r>
            <a:endParaRPr/>
          </a:p>
        </p:txBody>
      </p:sp>
      <p:sp>
        <p:nvSpPr>
          <p:cNvPr id="85" name="Google Shape;85;g371e0c1576a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8b6d7eb43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8b6d7eb4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1e0c1576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study begins with the full Season 15 ranked dataset from Kaggle—every ranked match played between November 2, 2022 and January 14, 2023, which gives me a complete picture of the Eclipse split. From that raw CSV I extracted 35 core features that cover four behavior buckets. First are combat metrics—kills and total damage. Second come legend- and squad-level variables such as legend_choice, legend_diversity, and squad_size. Third are cadence signals, especially session_frequency and days_since_last_match, that tell me how often and how recently a player logs in. Finally, I add performance indicators like match_placement, revives, and accuracy.</a:t>
            </a:r>
            <a:endParaRPr/>
          </a:p>
          <a:p>
            <a:pPr indent="0" lvl="0" marL="0" rtl="0" algn="l">
              <a:lnSpc>
                <a:spcPct val="115000"/>
              </a:lnSpc>
              <a:spcBef>
                <a:spcPts val="1200"/>
              </a:spcBef>
              <a:spcAft>
                <a:spcPts val="0"/>
              </a:spcAft>
              <a:buClr>
                <a:schemeClr val="dk1"/>
              </a:buClr>
              <a:buSzPts val="1100"/>
              <a:buFont typeface="Arial"/>
              <a:buNone/>
            </a:pPr>
            <a:r>
              <a:rPr lang="en-US"/>
              <a:t>I focused on a single season instead of a giant multi-season dataset for a reason: every new split brings balance patches, new maps, and new legends that would blur the signal I’m looking for. By isolating Season 15, I control for those changes and can see which behaviors truly precede churn inside a stable meta. Just as important, the features I kept—cadence, basic combat output, and placement—are season-agnostic. That means once this model proves itself on Season 15, EA can feed it fresh logs from Season 16 or any future split, retrain on the latest data, and get an updated churn forecast without redesigning the entire pipeline.</a:t>
            </a:r>
            <a:endParaRPr/>
          </a:p>
          <a:p>
            <a:pPr indent="0" lvl="0" marL="0" rtl="0" algn="l">
              <a:spcBef>
                <a:spcPts val="1200"/>
              </a:spcBef>
              <a:spcAft>
                <a:spcPts val="0"/>
              </a:spcAft>
              <a:buNone/>
            </a:pPr>
            <a:r>
              <a:t/>
            </a:r>
            <a:endParaRPr/>
          </a:p>
        </p:txBody>
      </p:sp>
      <p:sp>
        <p:nvSpPr>
          <p:cNvPr id="107" name="Google Shape;107;g371e0c1576a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1e0c1576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Now, let’s take our first look at the raw Eclipse dataset to validate its structure and content.”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df.shape</a:t>
            </a:r>
            <a:br>
              <a:rPr b="1" lang="en-US">
                <a:solidFill>
                  <a:schemeClr val="dk1"/>
                </a:solidFill>
              </a:rPr>
            </a:br>
            <a:r>
              <a:rPr lang="en-US">
                <a:solidFill>
                  <a:schemeClr val="dk1"/>
                </a:solidFill>
              </a:rPr>
              <a:t>The shape reveals there are exactly 499 match records and 35 columns, confirming the analytical sample size.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df.head()</a:t>
            </a:r>
            <a:br>
              <a:rPr b="1" lang="en-US">
                <a:solidFill>
                  <a:schemeClr val="dk1"/>
                </a:solidFill>
              </a:rPr>
            </a:br>
            <a:r>
              <a:rPr lang="en-US">
                <a:solidFill>
                  <a:schemeClr val="dk1"/>
                </a:solidFill>
              </a:rPr>
              <a:t>df.head() shows a quick peek at core fields such as match_date, player_id, map_id, legend_choice, kills, damage, match_duration, and the churn label confirming that all expected variables loaded correctly.</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df.describe()</a:t>
            </a:r>
            <a:br>
              <a:rPr b="1" lang="en-US">
                <a:solidFill>
                  <a:schemeClr val="dk1"/>
                </a:solidFill>
              </a:rPr>
            </a:br>
            <a:r>
              <a:rPr lang="en-US">
                <a:solidFill>
                  <a:schemeClr val="dk1"/>
                </a:solidFill>
              </a:rPr>
              <a:t>Summary stats reveal average match durations of 548 seconds with high variance, mean damage around 411 points, and a kill distribution where 50% of matches yield zero kills and the max is seven. These metrics highlight the range of player performance.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df.info() &amp; df.dtypes</a:t>
            </a:r>
            <a:br>
              <a:rPr b="1" lang="en-US">
                <a:solidFill>
                  <a:schemeClr val="dk1"/>
                </a:solidFill>
              </a:rPr>
            </a:br>
            <a:r>
              <a:rPr lang="en-US">
                <a:solidFill>
                  <a:schemeClr val="dk1"/>
                </a:solidFill>
              </a:rPr>
              <a:t>Inspecting the schema confirms match_date is parsed as datetime64, numeric fields are correctly typed, and only match_duration has under 3% missing values. No object types snuck into numeric columns, ensuring a smooth cleaning and modeling pipeline.</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18" name="Google Shape;118;g371e0c1576a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Drop duplicates:</a:t>
            </a:r>
            <a:r>
              <a:rPr lang="en-US">
                <a:solidFill>
                  <a:schemeClr val="dk1"/>
                </a:solidFill>
              </a:rPr>
              <a:t> A handful of duplicate player–match entries under 1 % of rows were removed to prevent skewed metrics. This ensures each match is counted only once per player.</a:t>
            </a:r>
            <a:endParaRPr>
              <a:solidFill>
                <a:schemeClr val="dk1"/>
              </a:solidFill>
            </a:endParaRPr>
          </a:p>
          <a:p>
            <a:pPr indent="0" lvl="0" marL="381000" marR="381000" rtl="0" algn="l">
              <a:lnSpc>
                <a:spcPct val="115000"/>
              </a:lnSpc>
              <a:spcBef>
                <a:spcPts val="1200"/>
              </a:spcBef>
              <a:spcAft>
                <a:spcPts val="0"/>
              </a:spcAft>
              <a:buNone/>
            </a:pPr>
            <a:r>
              <a:rPr b="1" lang="en-US">
                <a:solidFill>
                  <a:schemeClr val="dk1"/>
                </a:solidFill>
              </a:rPr>
              <a:t>Remove extraneous columns:</a:t>
            </a:r>
            <a:r>
              <a:rPr lang="en-US">
                <a:solidFill>
                  <a:schemeClr val="dk1"/>
                </a:solidFill>
              </a:rPr>
              <a:t> Stream-focused telemetry (spectator_count, streamer_flag, session_id) and redundant RP and quit-flag fields were dropped, because they don’t contribute to churn analysis and only add noise.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US">
                <a:solidFill>
                  <a:schemeClr val="dk1"/>
                </a:solidFill>
              </a:rPr>
              <a:t>Impute missing durations:</a:t>
            </a:r>
            <a:r>
              <a:rPr lang="en-US">
                <a:solidFill>
                  <a:schemeClr val="dk1"/>
                </a:solidFill>
              </a:rPr>
              <a:t> Less than 3 % of matches lacked a duration value. These gaps were filled by substituting the median match_duration for that map, preserving consistency without distorting survival metrics.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With these steps complete, the dataset is clean, de-duplicated, and ready for the feature-engineering that follows.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This bar chart shows the balance between retained and churned match events. Out of 499 total matches, 374 are followed by another ranked match within seven days, while 125 meet our churn definition, no return match within a week.”</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This r</a:t>
            </a:r>
            <a:r>
              <a:rPr lang="en-US">
                <a:solidFill>
                  <a:schemeClr val="dk1"/>
                </a:solidFill>
              </a:rPr>
              <a:t>oughly 3 : 1 class split highlights the need to handle imbalance in modeling too few churn cases could bias a classifier towards </a:t>
            </a:r>
            <a:r>
              <a:rPr lang="en-US">
                <a:solidFill>
                  <a:schemeClr val="dk1"/>
                </a:solidFill>
              </a:rPr>
              <a:t>over predicting</a:t>
            </a:r>
            <a:r>
              <a:rPr lang="en-US">
                <a:solidFill>
                  <a:schemeClr val="dk1"/>
                </a:solidFill>
              </a:rPr>
              <a:t> retention if not addressed.</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Understanding this distribution also validates our chosen churn definition and sets expectations for model performance, especially recall on the minority churn class. </a:t>
            </a:r>
            <a:endParaRPr>
              <a:solidFill>
                <a:schemeClr val="dk1"/>
              </a:solidFill>
            </a:endParaRPr>
          </a:p>
          <a:p>
            <a:pPr indent="0" lvl="0" marL="0" rtl="0" algn="l">
              <a:spcBef>
                <a:spcPts val="1200"/>
              </a:spcBef>
              <a:spcAft>
                <a:spcPts val="0"/>
              </a:spcAft>
              <a:buNone/>
            </a:pPr>
            <a:r>
              <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351912"/>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1088250" y="1156050"/>
            <a:ext cx="161115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1216725" y="2626050"/>
            <a:ext cx="6400800" cy="11094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112050" y="1024150"/>
            <a:ext cx="180639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7500"/>
              <a:buNone/>
              <a:defRPr sz="7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
          <p:cNvSpPr txBox="1"/>
          <p:nvPr>
            <p:ph idx="1" type="body"/>
          </p:nvPr>
        </p:nvSpPr>
        <p:spPr>
          <a:xfrm>
            <a:off x="1316625" y="2743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idx="1" type="body"/>
          </p:nvPr>
        </p:nvSpPr>
        <p:spPr>
          <a:xfrm>
            <a:off x="1232925" y="2642068"/>
            <a:ext cx="7772400" cy="36981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sz="2400"/>
            </a:lvl1pPr>
            <a:lvl2pPr indent="-228600" lvl="1" marL="914400" algn="l">
              <a:spcBef>
                <a:spcPts val="360"/>
              </a:spcBef>
              <a:spcAft>
                <a:spcPts val="0"/>
              </a:spcAft>
              <a:buSzPts val="2400"/>
              <a:buNone/>
              <a:defRPr sz="2400"/>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sz="2400"/>
            </a:lvl4pPr>
            <a:lvl5pPr indent="-228600" lvl="4" marL="2286000" algn="l">
              <a:spcBef>
                <a:spcPts val="280"/>
              </a:spcBef>
              <a:spcAft>
                <a:spcPts val="0"/>
              </a:spcAft>
              <a:buSzPts val="2400"/>
              <a:buNone/>
              <a:defRPr sz="2400"/>
            </a:lvl5pPr>
            <a:lvl6pPr indent="-228600" lvl="5" marL="2743200" algn="l">
              <a:spcBef>
                <a:spcPts val="280"/>
              </a:spcBef>
              <a:spcAft>
                <a:spcPts val="0"/>
              </a:spcAft>
              <a:buSzPts val="2400"/>
              <a:buNone/>
              <a:defRPr sz="2400"/>
            </a:lvl6pPr>
            <a:lvl7pPr indent="-228600" lvl="6" marL="3200400" algn="l">
              <a:spcBef>
                <a:spcPts val="280"/>
              </a:spcBef>
              <a:spcAft>
                <a:spcPts val="0"/>
              </a:spcAft>
              <a:buSzPts val="2400"/>
              <a:buNone/>
              <a:defRPr sz="2400"/>
            </a:lvl7pPr>
            <a:lvl8pPr indent="-228600" lvl="7" marL="3657600" algn="l">
              <a:spcBef>
                <a:spcPts val="280"/>
              </a:spcBef>
              <a:spcAft>
                <a:spcPts val="0"/>
              </a:spcAft>
              <a:buSzPts val="2400"/>
              <a:buNone/>
              <a:defRPr sz="2400"/>
            </a:lvl8pPr>
            <a:lvl9pPr indent="-228600" lvl="8" marL="4114800" algn="l">
              <a:spcBef>
                <a:spcPts val="280"/>
              </a:spcBef>
              <a:spcAft>
                <a:spcPts val="0"/>
              </a:spcAft>
              <a:buSzPts val="2400"/>
              <a:buNone/>
              <a:defRPr sz="2400"/>
            </a:lvl9pPr>
          </a:lstStyle>
          <a:p/>
        </p:txBody>
      </p:sp>
      <p:sp>
        <p:nvSpPr>
          <p:cNvPr id="17" name="Google Shape;17;p5"/>
          <p:cNvSpPr txBox="1"/>
          <p:nvPr>
            <p:ph type="title"/>
          </p:nvPr>
        </p:nvSpPr>
        <p:spPr>
          <a:xfrm>
            <a:off x="1000600" y="1024175"/>
            <a:ext cx="143541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6500"/>
              <a:buNone/>
              <a:defRPr sz="6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txBox="1"/>
          <p:nvPr>
            <p:ph type="title"/>
          </p:nvPr>
        </p:nvSpPr>
        <p:spPr>
          <a:xfrm>
            <a:off x="1000600" y="1024175"/>
            <a:ext cx="143541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6500"/>
              <a:buNone/>
              <a:defRPr sz="6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6"/>
          <p:cNvSpPr txBox="1"/>
          <p:nvPr>
            <p:ph idx="1" type="body"/>
          </p:nvPr>
        </p:nvSpPr>
        <p:spPr>
          <a:xfrm>
            <a:off x="1262950" y="26869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5453950" y="26869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 name="Shape 22"/>
        <p:cNvGrpSpPr/>
        <p:nvPr/>
      </p:nvGrpSpPr>
      <p:grpSpPr>
        <a:xfrm>
          <a:off x="0" y="0"/>
          <a:ext cx="0" cy="0"/>
          <a:chOff x="0" y="0"/>
          <a:chExt cx="0" cy="0"/>
        </a:xfrm>
      </p:grpSpPr>
      <p:sp>
        <p:nvSpPr>
          <p:cNvPr id="23" name="Google Shape;23;p7"/>
          <p:cNvSpPr txBox="1"/>
          <p:nvPr>
            <p:ph type="title"/>
          </p:nvPr>
        </p:nvSpPr>
        <p:spPr>
          <a:xfrm>
            <a:off x="1094275" y="967950"/>
            <a:ext cx="143913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6500"/>
              <a:buFont typeface="Calibri"/>
              <a:buNone/>
              <a:defRPr sz="6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p:nvPr>
            <p:ph idx="1" type="body"/>
          </p:nvPr>
        </p:nvSpPr>
        <p:spPr>
          <a:xfrm>
            <a:off x="1375350" y="3167850"/>
            <a:ext cx="58284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00"/>
              </a:spcBef>
              <a:spcAft>
                <a:spcPts val="0"/>
              </a:spcAft>
              <a:buClr>
                <a:schemeClr val="dk1"/>
              </a:buClr>
              <a:buSzPts val="2400"/>
              <a:buChar char="–"/>
              <a:defRPr sz="2400"/>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sz="2400"/>
            </a:lvl4pPr>
            <a:lvl5pPr indent="-381000" lvl="4" marL="2286000" algn="l">
              <a:spcBef>
                <a:spcPts val="320"/>
              </a:spcBef>
              <a:spcAft>
                <a:spcPts val="0"/>
              </a:spcAft>
              <a:buClr>
                <a:schemeClr val="dk1"/>
              </a:buClr>
              <a:buSzPts val="2400"/>
              <a:buChar char="»"/>
              <a:defRPr sz="2400"/>
            </a:lvl5pPr>
            <a:lvl6pPr indent="-381000" lvl="5" marL="2743200" algn="l">
              <a:spcBef>
                <a:spcPts val="320"/>
              </a:spcBef>
              <a:spcAft>
                <a:spcPts val="0"/>
              </a:spcAft>
              <a:buClr>
                <a:schemeClr val="dk1"/>
              </a:buClr>
              <a:buSzPts val="2400"/>
              <a:buChar char="•"/>
              <a:defRPr sz="2400"/>
            </a:lvl6pPr>
            <a:lvl7pPr indent="-381000" lvl="6" marL="3200400" algn="l">
              <a:spcBef>
                <a:spcPts val="320"/>
              </a:spcBef>
              <a:spcAft>
                <a:spcPts val="0"/>
              </a:spcAft>
              <a:buClr>
                <a:schemeClr val="dk1"/>
              </a:buClr>
              <a:buSzPts val="2400"/>
              <a:buChar char="•"/>
              <a:defRPr sz="2400"/>
            </a:lvl7pPr>
            <a:lvl8pPr indent="-381000" lvl="7" marL="3657600" algn="l">
              <a:spcBef>
                <a:spcPts val="320"/>
              </a:spcBef>
              <a:spcAft>
                <a:spcPts val="0"/>
              </a:spcAft>
              <a:buClr>
                <a:schemeClr val="dk1"/>
              </a:buClr>
              <a:buSzPts val="2400"/>
              <a:buChar char="•"/>
              <a:defRPr sz="2400"/>
            </a:lvl8pPr>
            <a:lvl9pPr indent="-381000" lvl="8" marL="4114800" algn="l">
              <a:spcBef>
                <a:spcPts val="320"/>
              </a:spcBef>
              <a:spcAft>
                <a:spcPts val="0"/>
              </a:spcAft>
              <a:buClr>
                <a:schemeClr val="dk1"/>
              </a:buClr>
              <a:buSzPts val="2400"/>
              <a:buChar char="•"/>
              <a:defRPr sz="2400"/>
            </a:lvl9pPr>
          </a:lstStyle>
          <a:p/>
        </p:txBody>
      </p:sp>
      <p:sp>
        <p:nvSpPr>
          <p:cNvPr id="25" name="Google Shape;25;p7"/>
          <p:cNvSpPr txBox="1"/>
          <p:nvPr>
            <p:ph idx="2" type="body"/>
          </p:nvPr>
        </p:nvSpPr>
        <p:spPr>
          <a:xfrm>
            <a:off x="6687450" y="3167850"/>
            <a:ext cx="73743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00"/>
              </a:spcBef>
              <a:spcAft>
                <a:spcPts val="0"/>
              </a:spcAft>
              <a:buClr>
                <a:schemeClr val="dk1"/>
              </a:buClr>
              <a:buSzPts val="2400"/>
              <a:buChar char="–"/>
              <a:defRPr sz="2400"/>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sz="2400"/>
            </a:lvl4pPr>
            <a:lvl5pPr indent="-381000" lvl="4" marL="2286000" algn="l">
              <a:spcBef>
                <a:spcPts val="320"/>
              </a:spcBef>
              <a:spcAft>
                <a:spcPts val="0"/>
              </a:spcAft>
              <a:buClr>
                <a:schemeClr val="dk1"/>
              </a:buClr>
              <a:buSzPts val="2400"/>
              <a:buChar char="»"/>
              <a:defRPr sz="2400"/>
            </a:lvl5pPr>
            <a:lvl6pPr indent="-381000" lvl="5" marL="2743200" algn="l">
              <a:spcBef>
                <a:spcPts val="320"/>
              </a:spcBef>
              <a:spcAft>
                <a:spcPts val="0"/>
              </a:spcAft>
              <a:buClr>
                <a:schemeClr val="dk1"/>
              </a:buClr>
              <a:buSzPts val="2400"/>
              <a:buChar char="•"/>
              <a:defRPr sz="2400"/>
            </a:lvl6pPr>
            <a:lvl7pPr indent="-381000" lvl="6" marL="3200400" algn="l">
              <a:spcBef>
                <a:spcPts val="320"/>
              </a:spcBef>
              <a:spcAft>
                <a:spcPts val="0"/>
              </a:spcAft>
              <a:buClr>
                <a:schemeClr val="dk1"/>
              </a:buClr>
              <a:buSzPts val="2400"/>
              <a:buChar char="•"/>
              <a:defRPr sz="2400"/>
            </a:lvl7pPr>
            <a:lvl8pPr indent="-381000" lvl="7" marL="3657600" algn="l">
              <a:spcBef>
                <a:spcPts val="320"/>
              </a:spcBef>
              <a:spcAft>
                <a:spcPts val="0"/>
              </a:spcAft>
              <a:buClr>
                <a:schemeClr val="dk1"/>
              </a:buClr>
              <a:buSzPts val="2400"/>
              <a:buChar char="•"/>
              <a:defRPr sz="2400"/>
            </a:lvl8pPr>
            <a:lvl9pPr indent="-381000" lvl="8" marL="4114800" algn="l">
              <a:spcBef>
                <a:spcPts val="320"/>
              </a:spcBef>
              <a:spcAft>
                <a:spcPts val="0"/>
              </a:spcAft>
              <a:buClr>
                <a:schemeClr val="dk1"/>
              </a:buClr>
              <a:buSzPts val="2400"/>
              <a:buChar char="•"/>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8"/>
          <p:cNvSpPr txBox="1"/>
          <p:nvPr>
            <p:ph type="title"/>
          </p:nvPr>
        </p:nvSpPr>
        <p:spPr>
          <a:xfrm>
            <a:off x="1094275" y="967950"/>
            <a:ext cx="143913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6500"/>
              <a:buFont typeface="Calibri"/>
              <a:buNone/>
              <a:defRPr sz="6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 name="Shape 28"/>
        <p:cNvGrpSpPr/>
        <p:nvPr/>
      </p:nvGrpSpPr>
      <p:grpSpPr>
        <a:xfrm>
          <a:off x="0" y="0"/>
          <a:ext cx="0" cy="0"/>
          <a:chOff x="0" y="0"/>
          <a:chExt cx="0" cy="0"/>
        </a:xfrm>
      </p:grpSpPr>
      <p:sp>
        <p:nvSpPr>
          <p:cNvPr id="29" name="Google Shape;29;p9"/>
          <p:cNvSpPr/>
          <p:nvPr>
            <p:ph idx="2" type="pic"/>
          </p:nvPr>
        </p:nvSpPr>
        <p:spPr>
          <a:xfrm>
            <a:off x="9662088" y="3573350"/>
            <a:ext cx="5486400" cy="4114800"/>
          </a:xfrm>
          <a:prstGeom prst="rect">
            <a:avLst/>
          </a:prstGeom>
          <a:noFill/>
          <a:ln>
            <a:noFill/>
          </a:ln>
        </p:spPr>
      </p:sp>
      <p:sp>
        <p:nvSpPr>
          <p:cNvPr id="30" name="Google Shape;30;p9"/>
          <p:cNvSpPr txBox="1"/>
          <p:nvPr>
            <p:ph idx="1" type="body"/>
          </p:nvPr>
        </p:nvSpPr>
        <p:spPr>
          <a:xfrm>
            <a:off x="1511213" y="3962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sz="2400"/>
            </a:lvl1pPr>
            <a:lvl2pPr indent="-228600" lvl="1" marL="914400" algn="l">
              <a:spcBef>
                <a:spcPts val="240"/>
              </a:spcBef>
              <a:spcAft>
                <a:spcPts val="0"/>
              </a:spcAft>
              <a:buClr>
                <a:schemeClr val="dk1"/>
              </a:buClr>
              <a:buSzPts val="2400"/>
              <a:buNone/>
              <a:defRPr sz="2400"/>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sz="2400"/>
            </a:lvl4pPr>
            <a:lvl5pPr indent="-228600" lvl="4" marL="2286000" algn="l">
              <a:spcBef>
                <a:spcPts val="180"/>
              </a:spcBef>
              <a:spcAft>
                <a:spcPts val="0"/>
              </a:spcAft>
              <a:buClr>
                <a:schemeClr val="dk1"/>
              </a:buClr>
              <a:buSzPts val="2400"/>
              <a:buNone/>
              <a:defRPr sz="2400"/>
            </a:lvl5pPr>
            <a:lvl6pPr indent="-228600" lvl="5" marL="2743200" algn="l">
              <a:spcBef>
                <a:spcPts val="180"/>
              </a:spcBef>
              <a:spcAft>
                <a:spcPts val="0"/>
              </a:spcAft>
              <a:buClr>
                <a:schemeClr val="dk1"/>
              </a:buClr>
              <a:buSzPts val="2400"/>
              <a:buNone/>
              <a:defRPr sz="2400"/>
            </a:lvl6pPr>
            <a:lvl7pPr indent="-228600" lvl="6" marL="3200400" algn="l">
              <a:spcBef>
                <a:spcPts val="180"/>
              </a:spcBef>
              <a:spcAft>
                <a:spcPts val="0"/>
              </a:spcAft>
              <a:buClr>
                <a:schemeClr val="dk1"/>
              </a:buClr>
              <a:buSzPts val="2400"/>
              <a:buNone/>
              <a:defRPr sz="2400"/>
            </a:lvl7pPr>
            <a:lvl8pPr indent="-228600" lvl="7" marL="3657600" algn="l">
              <a:spcBef>
                <a:spcPts val="180"/>
              </a:spcBef>
              <a:spcAft>
                <a:spcPts val="0"/>
              </a:spcAft>
              <a:buClr>
                <a:schemeClr val="dk1"/>
              </a:buClr>
              <a:buSzPts val="2400"/>
              <a:buNone/>
              <a:defRPr sz="2400"/>
            </a:lvl8pPr>
            <a:lvl9pPr indent="-228600" lvl="8" marL="4114800" algn="l">
              <a:spcBef>
                <a:spcPts val="180"/>
              </a:spcBef>
              <a:spcAft>
                <a:spcPts val="0"/>
              </a:spcAft>
              <a:buClr>
                <a:schemeClr val="dk1"/>
              </a:buClr>
              <a:buSzPts val="2400"/>
              <a:buNone/>
              <a:defRPr sz="2400"/>
            </a:lvl9pPr>
          </a:lstStyle>
          <a:p/>
        </p:txBody>
      </p:sp>
      <p:sp>
        <p:nvSpPr>
          <p:cNvPr id="31" name="Google Shape;31;p9"/>
          <p:cNvSpPr txBox="1"/>
          <p:nvPr>
            <p:ph type="title"/>
          </p:nvPr>
        </p:nvSpPr>
        <p:spPr>
          <a:xfrm>
            <a:off x="1094275" y="967950"/>
            <a:ext cx="143913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6500"/>
              <a:buFont typeface="Calibri"/>
              <a:buNone/>
              <a:defRPr sz="6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3425" y="1998525"/>
            <a:ext cx="127257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inzel"/>
              <a:buNone/>
              <a:defRPr b="1" i="0" sz="4400" u="none" cap="none" strike="noStrike">
                <a:solidFill>
                  <a:schemeClr val="dk1"/>
                </a:solidFill>
                <a:latin typeface="Cinzel"/>
                <a:ea typeface="Cinzel"/>
                <a:cs typeface="Cinzel"/>
                <a:sym typeface="Cinzel"/>
              </a:defRPr>
            </a:lvl1pPr>
            <a:lvl2pPr lvl="1">
              <a:spcBef>
                <a:spcPts val="0"/>
              </a:spcBef>
              <a:spcAft>
                <a:spcPts val="0"/>
              </a:spcAft>
              <a:buSzPts val="1400"/>
              <a:buFont typeface="Cinzel"/>
              <a:buNone/>
              <a:defRPr b="1" sz="1800">
                <a:latin typeface="Cinzel"/>
                <a:ea typeface="Cinzel"/>
                <a:cs typeface="Cinzel"/>
                <a:sym typeface="Cinzel"/>
              </a:defRPr>
            </a:lvl2pPr>
            <a:lvl3pPr lvl="2">
              <a:spcBef>
                <a:spcPts val="0"/>
              </a:spcBef>
              <a:spcAft>
                <a:spcPts val="0"/>
              </a:spcAft>
              <a:buSzPts val="1400"/>
              <a:buFont typeface="Cinzel"/>
              <a:buNone/>
              <a:defRPr b="1" sz="1800">
                <a:latin typeface="Cinzel"/>
                <a:ea typeface="Cinzel"/>
                <a:cs typeface="Cinzel"/>
                <a:sym typeface="Cinzel"/>
              </a:defRPr>
            </a:lvl3pPr>
            <a:lvl4pPr lvl="3">
              <a:spcBef>
                <a:spcPts val="0"/>
              </a:spcBef>
              <a:spcAft>
                <a:spcPts val="0"/>
              </a:spcAft>
              <a:buSzPts val="1400"/>
              <a:buFont typeface="Cinzel"/>
              <a:buNone/>
              <a:defRPr b="1" sz="1800">
                <a:latin typeface="Cinzel"/>
                <a:ea typeface="Cinzel"/>
                <a:cs typeface="Cinzel"/>
                <a:sym typeface="Cinzel"/>
              </a:defRPr>
            </a:lvl4pPr>
            <a:lvl5pPr lvl="4">
              <a:spcBef>
                <a:spcPts val="0"/>
              </a:spcBef>
              <a:spcAft>
                <a:spcPts val="0"/>
              </a:spcAft>
              <a:buSzPts val="1400"/>
              <a:buFont typeface="Cinzel"/>
              <a:buNone/>
              <a:defRPr b="1" sz="1800">
                <a:latin typeface="Cinzel"/>
                <a:ea typeface="Cinzel"/>
                <a:cs typeface="Cinzel"/>
                <a:sym typeface="Cinzel"/>
              </a:defRPr>
            </a:lvl5pPr>
            <a:lvl6pPr lvl="5">
              <a:spcBef>
                <a:spcPts val="0"/>
              </a:spcBef>
              <a:spcAft>
                <a:spcPts val="0"/>
              </a:spcAft>
              <a:buSzPts val="1400"/>
              <a:buFont typeface="Cinzel"/>
              <a:buNone/>
              <a:defRPr b="1" sz="1800">
                <a:latin typeface="Cinzel"/>
                <a:ea typeface="Cinzel"/>
                <a:cs typeface="Cinzel"/>
                <a:sym typeface="Cinzel"/>
              </a:defRPr>
            </a:lvl6pPr>
            <a:lvl7pPr lvl="6">
              <a:spcBef>
                <a:spcPts val="0"/>
              </a:spcBef>
              <a:spcAft>
                <a:spcPts val="0"/>
              </a:spcAft>
              <a:buSzPts val="1400"/>
              <a:buFont typeface="Cinzel"/>
              <a:buNone/>
              <a:defRPr b="1" sz="1800">
                <a:latin typeface="Cinzel"/>
                <a:ea typeface="Cinzel"/>
                <a:cs typeface="Cinzel"/>
                <a:sym typeface="Cinzel"/>
              </a:defRPr>
            </a:lvl7pPr>
            <a:lvl8pPr lvl="7">
              <a:spcBef>
                <a:spcPts val="0"/>
              </a:spcBef>
              <a:spcAft>
                <a:spcPts val="0"/>
              </a:spcAft>
              <a:buSzPts val="1400"/>
              <a:buFont typeface="Cinzel"/>
              <a:buNone/>
              <a:defRPr b="1" sz="1800">
                <a:latin typeface="Cinzel"/>
                <a:ea typeface="Cinzel"/>
                <a:cs typeface="Cinzel"/>
                <a:sym typeface="Cinzel"/>
              </a:defRPr>
            </a:lvl8pPr>
            <a:lvl9pPr lvl="8">
              <a:spcBef>
                <a:spcPts val="0"/>
              </a:spcBef>
              <a:spcAft>
                <a:spcPts val="0"/>
              </a:spcAft>
              <a:buSzPts val="1400"/>
              <a:buFont typeface="Cinzel"/>
              <a:buNone/>
              <a:defRPr b="1" sz="1800">
                <a:latin typeface="Cinzel"/>
                <a:ea typeface="Cinzel"/>
                <a:cs typeface="Cinzel"/>
                <a:sym typeface="Cinzel"/>
              </a:defRPr>
            </a:lvl9pPr>
          </a:lstStyle>
          <a:p/>
        </p:txBody>
      </p:sp>
      <p:sp>
        <p:nvSpPr>
          <p:cNvPr id="7" name="Google Shape;7;p1"/>
          <p:cNvSpPr txBox="1"/>
          <p:nvPr>
            <p:ph idx="1" type="body"/>
          </p:nvPr>
        </p:nvSpPr>
        <p:spPr>
          <a:xfrm>
            <a:off x="2328475" y="36426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Char char="•"/>
              <a:defRPr i="0" sz="3200" u="none" cap="none" strike="noStrike">
                <a:solidFill>
                  <a:schemeClr val="lt1"/>
                </a:solidFill>
              </a:defRPr>
            </a:lvl1pPr>
            <a:lvl2pPr indent="-406400" lvl="1" marL="914400" marR="0" rtl="0" algn="l">
              <a:spcBef>
                <a:spcPts val="560"/>
              </a:spcBef>
              <a:spcAft>
                <a:spcPts val="0"/>
              </a:spcAft>
              <a:buClr>
                <a:schemeClr val="lt1"/>
              </a:buClr>
              <a:buSzPts val="2800"/>
              <a:buChar char="–"/>
              <a:defRPr i="0" sz="2800" u="none" cap="none" strike="noStrike">
                <a:solidFill>
                  <a:schemeClr val="lt1"/>
                </a:solidFill>
              </a:defRPr>
            </a:lvl2pPr>
            <a:lvl3pPr indent="-381000" lvl="2" marL="1371600" marR="0" rtl="0" algn="l">
              <a:spcBef>
                <a:spcPts val="480"/>
              </a:spcBef>
              <a:spcAft>
                <a:spcPts val="0"/>
              </a:spcAft>
              <a:buClr>
                <a:schemeClr val="lt1"/>
              </a:buClr>
              <a:buSzPts val="2400"/>
              <a:buChar char="•"/>
              <a:defRPr i="0" sz="2400" u="none" cap="none" strike="noStrike">
                <a:solidFill>
                  <a:schemeClr val="lt1"/>
                </a:solidFill>
              </a:defRPr>
            </a:lvl3pPr>
            <a:lvl4pPr indent="-355600" lvl="3" marL="1828800" marR="0" rtl="0" algn="l">
              <a:spcBef>
                <a:spcPts val="400"/>
              </a:spcBef>
              <a:spcAft>
                <a:spcPts val="0"/>
              </a:spcAft>
              <a:buClr>
                <a:schemeClr val="lt1"/>
              </a:buClr>
              <a:buSzPts val="2000"/>
              <a:buChar char="–"/>
              <a:defRPr i="0" sz="2000" u="none" cap="none" strike="noStrike">
                <a:solidFill>
                  <a:schemeClr val="lt1"/>
                </a:solidFill>
              </a:defRPr>
            </a:lvl4pPr>
            <a:lvl5pPr indent="-355600" lvl="4" marL="2286000" marR="0" rtl="0" algn="l">
              <a:spcBef>
                <a:spcPts val="400"/>
              </a:spcBef>
              <a:spcAft>
                <a:spcPts val="0"/>
              </a:spcAft>
              <a:buClr>
                <a:schemeClr val="lt1"/>
              </a:buClr>
              <a:buSzPts val="2000"/>
              <a:buChar char="»"/>
              <a:defRPr i="0" sz="2000" u="none" cap="none" strike="noStrike">
                <a:solidFill>
                  <a:schemeClr val="lt1"/>
                </a:solidFill>
              </a:defRPr>
            </a:lvl5pPr>
            <a:lvl6pPr indent="-355600" lvl="5" marL="2743200" marR="0" rtl="0" algn="l">
              <a:spcBef>
                <a:spcPts val="400"/>
              </a:spcBef>
              <a:spcAft>
                <a:spcPts val="0"/>
              </a:spcAft>
              <a:buClr>
                <a:schemeClr val="lt1"/>
              </a:buClr>
              <a:buSzPts val="2000"/>
              <a:buChar char="•"/>
              <a:defRPr i="0" sz="2000" u="none" cap="none" strike="noStrike">
                <a:solidFill>
                  <a:schemeClr val="lt1"/>
                </a:solidFill>
              </a:defRPr>
            </a:lvl6pPr>
            <a:lvl7pPr indent="-355600" lvl="6" marL="3200400" marR="0" rtl="0" algn="l">
              <a:spcBef>
                <a:spcPts val="400"/>
              </a:spcBef>
              <a:spcAft>
                <a:spcPts val="0"/>
              </a:spcAft>
              <a:buClr>
                <a:schemeClr val="lt1"/>
              </a:buClr>
              <a:buSzPts val="2000"/>
              <a:buChar char="•"/>
              <a:defRPr i="0" sz="2000" u="none" cap="none" strike="noStrike">
                <a:solidFill>
                  <a:schemeClr val="lt1"/>
                </a:solidFill>
              </a:defRPr>
            </a:lvl7pPr>
            <a:lvl8pPr indent="-355600" lvl="7" marL="3657600" marR="0" rtl="0" algn="l">
              <a:spcBef>
                <a:spcPts val="400"/>
              </a:spcBef>
              <a:spcAft>
                <a:spcPts val="0"/>
              </a:spcAft>
              <a:buClr>
                <a:schemeClr val="lt1"/>
              </a:buClr>
              <a:buSzPts val="2000"/>
              <a:buChar char="•"/>
              <a:defRPr i="0" sz="2000" u="none" cap="none" strike="noStrike">
                <a:solidFill>
                  <a:schemeClr val="lt1"/>
                </a:solidFill>
              </a:defRPr>
            </a:lvl8pPr>
            <a:lvl9pPr indent="-355600" lvl="8" marL="4114800" marR="0" rtl="0" algn="l">
              <a:spcBef>
                <a:spcPts val="400"/>
              </a:spcBef>
              <a:spcAft>
                <a:spcPts val="0"/>
              </a:spcAft>
              <a:buClr>
                <a:schemeClr val="lt1"/>
              </a:buClr>
              <a:buSzPts val="2000"/>
              <a:buChar char="•"/>
              <a:defRPr i="0" sz="2000" u="none" cap="none" strike="noStrike">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hyperlink" Target="https://www.kaggle.com/datasets/d8tary/apex-legends-season-15-ranked-dataset-raw" TargetMode="External"/><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17.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35" name="Shape 35"/>
        <p:cNvGrpSpPr/>
        <p:nvPr/>
      </p:nvGrpSpPr>
      <p:grpSpPr>
        <a:xfrm>
          <a:off x="0" y="0"/>
          <a:ext cx="0" cy="0"/>
          <a:chOff x="0" y="0"/>
          <a:chExt cx="0" cy="0"/>
        </a:xfrm>
      </p:grpSpPr>
      <p:sp>
        <p:nvSpPr>
          <p:cNvPr id="36" name="Google Shape;36;p10"/>
          <p:cNvSpPr/>
          <p:nvPr/>
        </p:nvSpPr>
        <p:spPr>
          <a:xfrm>
            <a:off x="14271410" y="8149605"/>
            <a:ext cx="5198472" cy="2439988"/>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22" l="0" r="-3764" t="0"/>
            </a:stretch>
          </a:blipFill>
          <a:ln>
            <a:noFill/>
          </a:ln>
        </p:spPr>
      </p:sp>
      <p:sp>
        <p:nvSpPr>
          <p:cNvPr id="37" name="Google Shape;37;p10"/>
          <p:cNvSpPr/>
          <p:nvPr/>
        </p:nvSpPr>
        <p:spPr>
          <a:xfrm>
            <a:off x="0" y="0"/>
            <a:ext cx="20074605" cy="10293765"/>
          </a:xfrm>
          <a:custGeom>
            <a:rect b="b" l="l" r="r" t="t"/>
            <a:pathLst>
              <a:path extrusionOk="0" h="10530706" w="18674051">
                <a:moveTo>
                  <a:pt x="0" y="0"/>
                </a:moveTo>
                <a:lnTo>
                  <a:pt x="18674051" y="0"/>
                </a:lnTo>
                <a:lnTo>
                  <a:pt x="18674051" y="10530706"/>
                </a:lnTo>
                <a:lnTo>
                  <a:pt x="0" y="10530706"/>
                </a:lnTo>
                <a:lnTo>
                  <a:pt x="0" y="0"/>
                </a:lnTo>
                <a:close/>
              </a:path>
            </a:pathLst>
          </a:custGeom>
          <a:blipFill rotWithShape="1">
            <a:blip r:embed="rId4">
              <a:alphaModFix amt="21999"/>
            </a:blip>
            <a:stretch>
              <a:fillRect b="0" l="-5340" r="-1894" t="-5065"/>
            </a:stretch>
          </a:blipFill>
          <a:ln>
            <a:noFill/>
          </a:ln>
        </p:spPr>
      </p:sp>
      <p:grpSp>
        <p:nvGrpSpPr>
          <p:cNvPr id="38" name="Google Shape;38;p10"/>
          <p:cNvGrpSpPr/>
          <p:nvPr/>
        </p:nvGrpSpPr>
        <p:grpSpPr>
          <a:xfrm>
            <a:off x="837700" y="884409"/>
            <a:ext cx="16612596" cy="8518182"/>
            <a:chOff x="0" y="-47625"/>
            <a:chExt cx="4375305" cy="2243457"/>
          </a:xfrm>
        </p:grpSpPr>
        <p:sp>
          <p:nvSpPr>
            <p:cNvPr id="39" name="Google Shape;39;p10"/>
            <p:cNvSpPr/>
            <p:nvPr/>
          </p:nvSpPr>
          <p:spPr>
            <a:xfrm>
              <a:off x="0" y="0"/>
              <a:ext cx="4375305" cy="2195832"/>
            </a:xfrm>
            <a:custGeom>
              <a:rect b="b" l="l" r="r" t="t"/>
              <a:pathLst>
                <a:path extrusionOk="0" h="2195832" w="4375305">
                  <a:moveTo>
                    <a:pt x="0" y="0"/>
                  </a:moveTo>
                  <a:lnTo>
                    <a:pt x="4375305" y="0"/>
                  </a:lnTo>
                  <a:lnTo>
                    <a:pt x="4375305" y="2195832"/>
                  </a:lnTo>
                  <a:lnTo>
                    <a:pt x="0" y="2195832"/>
                  </a:lnTo>
                  <a:close/>
                </a:path>
              </a:pathLst>
            </a:custGeom>
            <a:solidFill>
              <a:srgbClr val="000000">
                <a:alpha val="0"/>
              </a:srgbClr>
            </a:solidFill>
            <a:ln cap="sq" cmpd="sng" w="152400">
              <a:solidFill>
                <a:srgbClr val="FFFFFF"/>
              </a:solidFill>
              <a:prstDash val="solid"/>
              <a:miter lim="8000"/>
              <a:headEnd len="sm" w="sm" type="none"/>
              <a:tailEnd len="sm" w="sm" type="none"/>
            </a:ln>
          </p:spPr>
        </p:sp>
        <p:sp>
          <p:nvSpPr>
            <p:cNvPr id="40" name="Google Shape;40;p10"/>
            <p:cNvSpPr txBox="1"/>
            <p:nvPr/>
          </p:nvSpPr>
          <p:spPr>
            <a:xfrm>
              <a:off x="0" y="-47625"/>
              <a:ext cx="4375305" cy="2243457"/>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 name="Google Shape;41;p10"/>
          <p:cNvGrpSpPr/>
          <p:nvPr/>
        </p:nvGrpSpPr>
        <p:grpSpPr>
          <a:xfrm>
            <a:off x="4161160" y="7622048"/>
            <a:ext cx="5152219" cy="1403171"/>
            <a:chOff x="0" y="-47625"/>
            <a:chExt cx="1356954" cy="369557"/>
          </a:xfrm>
        </p:grpSpPr>
        <p:sp>
          <p:nvSpPr>
            <p:cNvPr id="42" name="Google Shape;42;p10"/>
            <p:cNvSpPr/>
            <p:nvPr/>
          </p:nvSpPr>
          <p:spPr>
            <a:xfrm>
              <a:off x="0" y="0"/>
              <a:ext cx="1356954" cy="321932"/>
            </a:xfrm>
            <a:custGeom>
              <a:rect b="b" l="l" r="r" t="t"/>
              <a:pathLst>
                <a:path extrusionOk="0" h="321932" w="1356954">
                  <a:moveTo>
                    <a:pt x="76635" y="0"/>
                  </a:moveTo>
                  <a:lnTo>
                    <a:pt x="1280318" y="0"/>
                  </a:lnTo>
                  <a:cubicBezTo>
                    <a:pt x="1322643" y="0"/>
                    <a:pt x="1356954" y="34311"/>
                    <a:pt x="1356954" y="76635"/>
                  </a:cubicBezTo>
                  <a:lnTo>
                    <a:pt x="1356954" y="245297"/>
                  </a:lnTo>
                  <a:cubicBezTo>
                    <a:pt x="1356954" y="265621"/>
                    <a:pt x="1348879" y="285114"/>
                    <a:pt x="1334508" y="299486"/>
                  </a:cubicBezTo>
                  <a:cubicBezTo>
                    <a:pt x="1320136" y="313858"/>
                    <a:pt x="1300643" y="321932"/>
                    <a:pt x="1280318" y="321932"/>
                  </a:cubicBezTo>
                  <a:lnTo>
                    <a:pt x="76635" y="321932"/>
                  </a:lnTo>
                  <a:cubicBezTo>
                    <a:pt x="56310" y="321932"/>
                    <a:pt x="36818" y="313858"/>
                    <a:pt x="22446" y="299486"/>
                  </a:cubicBezTo>
                  <a:cubicBezTo>
                    <a:pt x="8074" y="285114"/>
                    <a:pt x="0" y="265621"/>
                    <a:pt x="0" y="245297"/>
                  </a:cubicBezTo>
                  <a:lnTo>
                    <a:pt x="0" y="76635"/>
                  </a:lnTo>
                  <a:cubicBezTo>
                    <a:pt x="0" y="34311"/>
                    <a:pt x="34311" y="0"/>
                    <a:pt x="76635"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txBox="1"/>
            <p:nvPr/>
          </p:nvSpPr>
          <p:spPr>
            <a:xfrm>
              <a:off x="0" y="-47625"/>
              <a:ext cx="1356953" cy="369557"/>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 name="Google Shape;44;p10"/>
          <p:cNvSpPr txBox="1"/>
          <p:nvPr/>
        </p:nvSpPr>
        <p:spPr>
          <a:xfrm>
            <a:off x="1060375" y="1414175"/>
            <a:ext cx="11353800" cy="4954800"/>
          </a:xfrm>
          <a:prstGeom prst="rect">
            <a:avLst/>
          </a:prstGeom>
          <a:noFill/>
          <a:ln>
            <a:noFill/>
          </a:ln>
        </p:spPr>
        <p:txBody>
          <a:bodyPr anchorCtr="0" anchor="t" bIns="0" lIns="0" spcFirstLastPara="1" rIns="0" wrap="square" tIns="0">
            <a:spAutoFit/>
          </a:bodyPr>
          <a:lstStyle/>
          <a:p>
            <a:pPr indent="9525" lvl="0" marL="0" rtl="0" algn="ctr">
              <a:lnSpc>
                <a:spcPct val="115000"/>
              </a:lnSpc>
              <a:spcBef>
                <a:spcPts val="0"/>
              </a:spcBef>
              <a:spcAft>
                <a:spcPts val="0"/>
              </a:spcAft>
              <a:buNone/>
            </a:pPr>
            <a:r>
              <a:rPr lang="en-US" sz="8300">
                <a:solidFill>
                  <a:schemeClr val="dk1"/>
                </a:solidFill>
                <a:latin typeface="Cinzel Black"/>
                <a:ea typeface="Cinzel Black"/>
                <a:cs typeface="Cinzel Black"/>
                <a:sym typeface="Cinzel Black"/>
              </a:rPr>
              <a:t>Retain the Legends:</a:t>
            </a:r>
            <a:endParaRPr sz="8300">
              <a:solidFill>
                <a:schemeClr val="dk1"/>
              </a:solidFill>
              <a:latin typeface="Cinzel Black"/>
              <a:ea typeface="Cinzel Black"/>
              <a:cs typeface="Cinzel Black"/>
              <a:sym typeface="Cinzel Black"/>
            </a:endParaRPr>
          </a:p>
          <a:p>
            <a:pPr indent="9525" lvl="0" marL="0" rtl="0" algn="ctr">
              <a:lnSpc>
                <a:spcPct val="115000"/>
              </a:lnSpc>
              <a:spcBef>
                <a:spcPts val="0"/>
              </a:spcBef>
              <a:spcAft>
                <a:spcPts val="0"/>
              </a:spcAft>
              <a:buNone/>
            </a:pPr>
            <a:r>
              <a:rPr lang="en-US" sz="6000">
                <a:solidFill>
                  <a:schemeClr val="dk1"/>
                </a:solidFill>
                <a:latin typeface="Cinzel Black"/>
                <a:ea typeface="Cinzel Black"/>
                <a:cs typeface="Cinzel Black"/>
                <a:sym typeface="Cinzel Black"/>
              </a:rPr>
              <a:t>Predicting &amp; Preventing Churn - </a:t>
            </a:r>
            <a:r>
              <a:rPr lang="en-US" sz="6200">
                <a:solidFill>
                  <a:schemeClr val="dk1"/>
                </a:solidFill>
                <a:latin typeface="Cinzel Black"/>
                <a:ea typeface="Cinzel Black"/>
                <a:cs typeface="Cinzel Black"/>
                <a:sym typeface="Cinzel Black"/>
              </a:rPr>
              <a:t> Apex Legends S15</a:t>
            </a:r>
            <a:endParaRPr sz="18200">
              <a:solidFill>
                <a:schemeClr val="dk1"/>
              </a:solidFill>
              <a:latin typeface="Cinzel Black"/>
              <a:ea typeface="Cinzel Black"/>
              <a:cs typeface="Cinzel Black"/>
              <a:sym typeface="Cinzel Black"/>
            </a:endParaRPr>
          </a:p>
        </p:txBody>
      </p:sp>
      <p:sp>
        <p:nvSpPr>
          <p:cNvPr id="45" name="Google Shape;45;p10"/>
          <p:cNvSpPr/>
          <p:nvPr/>
        </p:nvSpPr>
        <p:spPr>
          <a:xfrm>
            <a:off x="0" y="0"/>
            <a:ext cx="4730610" cy="2177689"/>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22" l="0" r="-3764" t="0"/>
            </a:stretch>
          </a:blipFill>
          <a:ln>
            <a:noFill/>
          </a:ln>
        </p:spPr>
      </p:sp>
      <p:sp>
        <p:nvSpPr>
          <p:cNvPr id="46" name="Google Shape;46;p10"/>
          <p:cNvSpPr txBox="1"/>
          <p:nvPr/>
        </p:nvSpPr>
        <p:spPr>
          <a:xfrm>
            <a:off x="4374763" y="8136838"/>
            <a:ext cx="4725000" cy="507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300">
                <a:solidFill>
                  <a:srgbClr val="FFFFFF"/>
                </a:solidFill>
                <a:latin typeface="Cinzel"/>
                <a:ea typeface="Cinzel"/>
                <a:cs typeface="Cinzel"/>
                <a:sym typeface="Cinzel"/>
              </a:rPr>
              <a:t>By: Victoria Brigola</a:t>
            </a:r>
            <a:endParaRPr sz="100">
              <a:latin typeface="Cinzel"/>
              <a:ea typeface="Cinzel"/>
              <a:cs typeface="Cinzel"/>
              <a:sym typeface="Cinzel"/>
            </a:endParaRPr>
          </a:p>
        </p:txBody>
      </p:sp>
      <p:pic>
        <p:nvPicPr>
          <p:cNvPr id="47" name="Google Shape;47;p10"/>
          <p:cNvPicPr preferRelativeResize="0"/>
          <p:nvPr/>
        </p:nvPicPr>
        <p:blipFill>
          <a:blip r:embed="rId5">
            <a:alphaModFix/>
          </a:blip>
          <a:stretch>
            <a:fillRect/>
          </a:stretch>
        </p:blipFill>
        <p:spPr>
          <a:xfrm>
            <a:off x="12619500" y="1164888"/>
            <a:ext cx="4725000" cy="8138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49" name="Shape 149"/>
        <p:cNvGrpSpPr/>
        <p:nvPr/>
      </p:nvGrpSpPr>
      <p:grpSpPr>
        <a:xfrm>
          <a:off x="0" y="0"/>
          <a:ext cx="0" cy="0"/>
          <a:chOff x="0" y="0"/>
          <a:chExt cx="0" cy="0"/>
        </a:xfrm>
      </p:grpSpPr>
      <p:sp>
        <p:nvSpPr>
          <p:cNvPr id="150" name="Google Shape;150;p19"/>
          <p:cNvSpPr/>
          <p:nvPr/>
        </p:nvSpPr>
        <p:spPr>
          <a:xfrm rot="10800000">
            <a:off x="13299027" y="8201735"/>
            <a:ext cx="5561523" cy="208526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51" name="Google Shape;151;p19"/>
          <p:cNvSpPr/>
          <p:nvPr/>
        </p:nvSpPr>
        <p:spPr>
          <a:xfrm rot="10800000">
            <a:off x="12905766" y="-45533"/>
            <a:ext cx="5382240" cy="2148470"/>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152" name="Google Shape;152;p19"/>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Correlation Heatmap</a:t>
            </a:r>
            <a:r>
              <a:rPr b="1" lang="en-US" sz="6200">
                <a:solidFill>
                  <a:srgbClr val="F3F3F3"/>
                </a:solidFill>
                <a:latin typeface="Cinzel"/>
                <a:ea typeface="Cinzel"/>
                <a:cs typeface="Cinzel"/>
                <a:sym typeface="Cinzel"/>
              </a:rPr>
              <a:t>: EDA</a:t>
            </a:r>
            <a:endParaRPr sz="1000">
              <a:solidFill>
                <a:srgbClr val="F3F3F3"/>
              </a:solidFill>
            </a:endParaRPr>
          </a:p>
        </p:txBody>
      </p:sp>
      <p:pic>
        <p:nvPicPr>
          <p:cNvPr id="153" name="Google Shape;153;p19" title="Screenshot 2025-07-31 at 2.11.03 PM.png"/>
          <p:cNvPicPr preferRelativeResize="0"/>
          <p:nvPr/>
        </p:nvPicPr>
        <p:blipFill>
          <a:blip r:embed="rId4">
            <a:alphaModFix/>
          </a:blip>
          <a:stretch>
            <a:fillRect/>
          </a:stretch>
        </p:blipFill>
        <p:spPr>
          <a:xfrm>
            <a:off x="406063" y="1515001"/>
            <a:ext cx="10242185" cy="8235376"/>
          </a:xfrm>
          <a:prstGeom prst="rect">
            <a:avLst/>
          </a:prstGeom>
          <a:noFill/>
          <a:ln>
            <a:noFill/>
          </a:ln>
        </p:spPr>
      </p:pic>
      <p:sp>
        <p:nvSpPr>
          <p:cNvPr id="154" name="Google Shape;154;p19"/>
          <p:cNvSpPr txBox="1"/>
          <p:nvPr/>
        </p:nvSpPr>
        <p:spPr>
          <a:xfrm>
            <a:off x="10871275" y="2384888"/>
            <a:ext cx="7110000" cy="6495600"/>
          </a:xfrm>
          <a:prstGeom prst="rect">
            <a:avLst/>
          </a:prstGeom>
          <a:noFill/>
          <a:ln>
            <a:noFill/>
          </a:ln>
        </p:spPr>
        <p:txBody>
          <a:bodyPr anchorCtr="0" anchor="t" bIns="91425" lIns="91425" spcFirstLastPara="1" rIns="91425" wrap="square" tIns="91425">
            <a:spAutoFit/>
          </a:bodyPr>
          <a:lstStyle/>
          <a:p>
            <a:pPr indent="-476250" lvl="0" marL="457200" rtl="0" algn="l">
              <a:spcBef>
                <a:spcPts val="0"/>
              </a:spcBef>
              <a:spcAft>
                <a:spcPts val="0"/>
              </a:spcAft>
              <a:buClr>
                <a:schemeClr val="dk1"/>
              </a:buClr>
              <a:buSzPts val="3900"/>
              <a:buFont typeface="Cambria"/>
              <a:buChar char="●"/>
            </a:pPr>
            <a:r>
              <a:rPr b="1" lang="en-US" sz="3900">
                <a:solidFill>
                  <a:schemeClr val="dk1"/>
                </a:solidFill>
                <a:latin typeface="Cambria"/>
                <a:ea typeface="Cambria"/>
                <a:cs typeface="Cambria"/>
                <a:sym typeface="Cambria"/>
              </a:rPr>
              <a:t>Key features: my_duration, my_damage, my_kills</a:t>
            </a:r>
            <a:br>
              <a:rPr b="1" lang="en-US" sz="3900">
                <a:solidFill>
                  <a:schemeClr val="dk1"/>
                </a:solidFill>
                <a:latin typeface="Cambria"/>
                <a:ea typeface="Cambria"/>
                <a:cs typeface="Cambria"/>
                <a:sym typeface="Cambria"/>
              </a:rPr>
            </a:br>
            <a:endParaRPr b="1" sz="3900">
              <a:solidFill>
                <a:schemeClr val="dk1"/>
              </a:solidFill>
              <a:latin typeface="Cambria"/>
              <a:ea typeface="Cambria"/>
              <a:cs typeface="Cambria"/>
              <a:sym typeface="Cambria"/>
            </a:endParaRPr>
          </a:p>
          <a:p>
            <a:pPr indent="-476250" lvl="0" marL="457200" rtl="0" algn="l">
              <a:spcBef>
                <a:spcPts val="0"/>
              </a:spcBef>
              <a:spcAft>
                <a:spcPts val="0"/>
              </a:spcAft>
              <a:buClr>
                <a:schemeClr val="dk1"/>
              </a:buClr>
              <a:buSzPts val="3900"/>
              <a:buFont typeface="Cinzel"/>
              <a:buChar char="●"/>
            </a:pPr>
            <a:r>
              <a:rPr b="1" lang="en-US" sz="3900">
                <a:solidFill>
                  <a:schemeClr val="dk1"/>
                </a:solidFill>
                <a:latin typeface="Cambria"/>
                <a:ea typeface="Cambria"/>
                <a:cs typeface="Cambria"/>
                <a:sym typeface="Cambria"/>
              </a:rPr>
              <a:t>Top pair: my_kills vs my_knocks - r ≈ 0.94</a:t>
            </a:r>
            <a:endParaRPr b="1" sz="3900">
              <a:solidFill>
                <a:schemeClr val="dk1"/>
              </a:solidFill>
              <a:latin typeface="Cambria"/>
              <a:ea typeface="Cambria"/>
              <a:cs typeface="Cambria"/>
              <a:sym typeface="Cambria"/>
            </a:endParaRPr>
          </a:p>
          <a:p>
            <a:pPr indent="0" lvl="0" marL="0" rtl="0" algn="l">
              <a:spcBef>
                <a:spcPts val="0"/>
              </a:spcBef>
              <a:spcAft>
                <a:spcPts val="0"/>
              </a:spcAft>
              <a:buNone/>
            </a:pPr>
            <a:br>
              <a:rPr b="1" lang="en-US" sz="3900">
                <a:solidFill>
                  <a:schemeClr val="dk1"/>
                </a:solidFill>
                <a:latin typeface="Cambria"/>
                <a:ea typeface="Cambria"/>
                <a:cs typeface="Cambria"/>
                <a:sym typeface="Cambria"/>
              </a:rPr>
            </a:br>
            <a:endParaRPr sz="2000">
              <a:latin typeface="Cambria"/>
              <a:ea typeface="Cambria"/>
              <a:cs typeface="Cambria"/>
              <a:sym typeface="Cambria"/>
            </a:endParaRPr>
          </a:p>
          <a:p>
            <a:pPr indent="-476250" lvl="0" marL="457200" rtl="0" algn="l">
              <a:spcBef>
                <a:spcPts val="0"/>
              </a:spcBef>
              <a:spcAft>
                <a:spcPts val="0"/>
              </a:spcAft>
              <a:buClr>
                <a:schemeClr val="dk1"/>
              </a:buClr>
              <a:buSzPts val="3900"/>
              <a:buFont typeface="Cinzel"/>
              <a:buChar char="●"/>
            </a:pPr>
            <a:r>
              <a:rPr b="1" lang="en-US" sz="3900">
                <a:solidFill>
                  <a:schemeClr val="dk1"/>
                </a:solidFill>
                <a:latin typeface="Cambria"/>
                <a:ea typeface="Cambria"/>
                <a:cs typeface="Cambria"/>
                <a:sym typeface="Cambria"/>
              </a:rPr>
              <a:t>Supporting: my_duration vs my_damage → r ≈ 0.71; my_revives vs my_knocks → r ≈ 0.42</a:t>
            </a:r>
            <a:endParaRPr b="1" sz="3900">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58" name="Shape 158"/>
        <p:cNvGrpSpPr/>
        <p:nvPr/>
      </p:nvGrpSpPr>
      <p:grpSpPr>
        <a:xfrm>
          <a:off x="0" y="0"/>
          <a:ext cx="0" cy="0"/>
          <a:chOff x="0" y="0"/>
          <a:chExt cx="0" cy="0"/>
        </a:xfrm>
      </p:grpSpPr>
      <p:sp>
        <p:nvSpPr>
          <p:cNvPr id="159" name="Google Shape;159;p20"/>
          <p:cNvSpPr/>
          <p:nvPr/>
        </p:nvSpPr>
        <p:spPr>
          <a:xfrm rot="10800000">
            <a:off x="13299027" y="8201735"/>
            <a:ext cx="5561523" cy="208526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60" name="Google Shape;160;p20"/>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Match Duration by Retention</a:t>
            </a:r>
            <a:r>
              <a:rPr b="1" lang="en-US" sz="6200">
                <a:solidFill>
                  <a:srgbClr val="F3F3F3"/>
                </a:solidFill>
                <a:latin typeface="Cinzel"/>
                <a:ea typeface="Cinzel"/>
                <a:cs typeface="Cinzel"/>
                <a:sym typeface="Cinzel"/>
              </a:rPr>
              <a:t>: EDA</a:t>
            </a:r>
            <a:endParaRPr sz="1000">
              <a:solidFill>
                <a:srgbClr val="F3F3F3"/>
              </a:solidFill>
            </a:endParaRPr>
          </a:p>
        </p:txBody>
      </p:sp>
      <p:sp>
        <p:nvSpPr>
          <p:cNvPr id="161" name="Google Shape;161;p20"/>
          <p:cNvSpPr txBox="1"/>
          <p:nvPr/>
        </p:nvSpPr>
        <p:spPr>
          <a:xfrm>
            <a:off x="10844475" y="2325850"/>
            <a:ext cx="6896700" cy="6607200"/>
          </a:xfrm>
          <a:prstGeom prst="rect">
            <a:avLst/>
          </a:prstGeom>
          <a:noFill/>
          <a:ln>
            <a:noFill/>
          </a:ln>
        </p:spPr>
        <p:txBody>
          <a:bodyPr anchorCtr="0" anchor="t" bIns="91425" lIns="91425" spcFirstLastPara="1" rIns="91425" wrap="square" tIns="91425">
            <a:spAutoFit/>
          </a:bodyPr>
          <a:lstStyle/>
          <a:p>
            <a:pPr indent="-450850" lvl="0" marL="457200" rtl="0" algn="l">
              <a:lnSpc>
                <a:spcPct val="115000"/>
              </a:lnSpc>
              <a:spcBef>
                <a:spcPts val="1200"/>
              </a:spcBef>
              <a:spcAft>
                <a:spcPts val="0"/>
              </a:spcAft>
              <a:buClr>
                <a:schemeClr val="dk1"/>
              </a:buClr>
              <a:buSzPts val="3500"/>
              <a:buFont typeface="Cambria"/>
              <a:buChar char="●"/>
            </a:pPr>
            <a:r>
              <a:rPr b="1" lang="en-US" sz="3500">
                <a:solidFill>
                  <a:schemeClr val="dk1"/>
                </a:solidFill>
                <a:latin typeface="Cambria"/>
                <a:ea typeface="Cambria"/>
                <a:cs typeface="Cambria"/>
                <a:sym typeface="Cambria"/>
              </a:rPr>
              <a:t>Retained (1): higher mean session length; median </a:t>
            </a:r>
            <a:r>
              <a:rPr lang="en-US" sz="3500">
                <a:solidFill>
                  <a:schemeClr val="dk1"/>
                </a:solidFill>
                <a:latin typeface="Cambria"/>
                <a:ea typeface="Cambria"/>
                <a:cs typeface="Cambria"/>
                <a:sym typeface="Cambria"/>
              </a:rPr>
              <a:t>≈ </a:t>
            </a:r>
            <a:r>
              <a:rPr b="1" lang="en-US" sz="3500">
                <a:solidFill>
                  <a:schemeClr val="dk1"/>
                </a:solidFill>
                <a:latin typeface="Cambria"/>
                <a:ea typeface="Cambria"/>
                <a:cs typeface="Cambria"/>
                <a:sym typeface="Cambria"/>
              </a:rPr>
              <a:t>498 s</a:t>
            </a:r>
            <a:br>
              <a:rPr b="1" lang="en-US" sz="3500">
                <a:solidFill>
                  <a:schemeClr val="dk1"/>
                </a:solidFill>
                <a:latin typeface="Cambria"/>
                <a:ea typeface="Cambria"/>
                <a:cs typeface="Cambria"/>
                <a:sym typeface="Cambria"/>
              </a:rPr>
            </a:br>
            <a:endParaRPr b="1" sz="3500">
              <a:solidFill>
                <a:schemeClr val="dk1"/>
              </a:solidFill>
              <a:latin typeface="Cambria"/>
              <a:ea typeface="Cambria"/>
              <a:cs typeface="Cambria"/>
              <a:sym typeface="Cambria"/>
            </a:endParaRPr>
          </a:p>
          <a:p>
            <a:pPr indent="-450850" lvl="0" marL="457200" rtl="0" algn="l">
              <a:lnSpc>
                <a:spcPct val="115000"/>
              </a:lnSpc>
              <a:spcBef>
                <a:spcPts val="0"/>
              </a:spcBef>
              <a:spcAft>
                <a:spcPts val="0"/>
              </a:spcAft>
              <a:buClr>
                <a:schemeClr val="dk1"/>
              </a:buClr>
              <a:buSzPts val="3500"/>
              <a:buFont typeface="Cambria"/>
              <a:buChar char="●"/>
            </a:pPr>
            <a:r>
              <a:rPr b="1" lang="en-US" sz="3500">
                <a:solidFill>
                  <a:schemeClr val="dk1"/>
                </a:solidFill>
                <a:latin typeface="Cambria"/>
                <a:ea typeface="Cambria"/>
                <a:cs typeface="Cambria"/>
                <a:sym typeface="Cambria"/>
              </a:rPr>
              <a:t>Churners (0): </a:t>
            </a:r>
            <a:r>
              <a:rPr b="1" lang="en-US" sz="3500">
                <a:solidFill>
                  <a:schemeClr val="dk1"/>
                </a:solidFill>
                <a:latin typeface="Cambria"/>
                <a:ea typeface="Cambria"/>
                <a:cs typeface="Cambria"/>
                <a:sym typeface="Cambria"/>
              </a:rPr>
              <a:t>distribution shifted shorter; fewer long sessions</a:t>
            </a:r>
            <a:endParaRPr b="1" sz="3500">
              <a:solidFill>
                <a:schemeClr val="dk1"/>
              </a:solidFill>
              <a:latin typeface="Cambria"/>
              <a:ea typeface="Cambria"/>
              <a:cs typeface="Cambria"/>
              <a:sym typeface="Cambria"/>
            </a:endParaRPr>
          </a:p>
          <a:p>
            <a:pPr indent="0" lvl="0" marL="457200" rtl="0" algn="l">
              <a:lnSpc>
                <a:spcPct val="115000"/>
              </a:lnSpc>
              <a:spcBef>
                <a:spcPts val="1200"/>
              </a:spcBef>
              <a:spcAft>
                <a:spcPts val="0"/>
              </a:spcAft>
              <a:buNone/>
            </a:pPr>
            <a:r>
              <a:t/>
            </a:r>
            <a:endParaRPr b="1" sz="3500">
              <a:solidFill>
                <a:schemeClr val="dk1"/>
              </a:solidFill>
              <a:latin typeface="Cambria"/>
              <a:ea typeface="Cambria"/>
              <a:cs typeface="Cambria"/>
              <a:sym typeface="Cambria"/>
            </a:endParaRPr>
          </a:p>
          <a:p>
            <a:pPr indent="-450850" lvl="0" marL="457200" rtl="0" algn="l">
              <a:lnSpc>
                <a:spcPct val="115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Model input:</a:t>
            </a:r>
            <a:r>
              <a:rPr lang="en-US" sz="3500">
                <a:solidFill>
                  <a:schemeClr val="dk1"/>
                </a:solidFill>
                <a:latin typeface="Cambria"/>
                <a:ea typeface="Cambria"/>
                <a:cs typeface="Cambria"/>
                <a:sym typeface="Cambria"/>
              </a:rPr>
              <a:t> </a:t>
            </a:r>
            <a:r>
              <a:rPr b="1" lang="en-US" sz="3500">
                <a:solidFill>
                  <a:schemeClr val="dk1"/>
                </a:solidFill>
                <a:latin typeface="Cambria"/>
                <a:ea typeface="Cambria"/>
                <a:cs typeface="Cambria"/>
                <a:sym typeface="Cambria"/>
              </a:rPr>
              <a:t>my_duration (s), standardized with other numeric features</a:t>
            </a:r>
            <a:endParaRPr b="1" sz="5900">
              <a:solidFill>
                <a:schemeClr val="dk1"/>
              </a:solidFill>
              <a:latin typeface="Cambria"/>
              <a:ea typeface="Cambria"/>
              <a:cs typeface="Cambria"/>
              <a:sym typeface="Cambria"/>
            </a:endParaRPr>
          </a:p>
        </p:txBody>
      </p:sp>
      <p:pic>
        <p:nvPicPr>
          <p:cNvPr id="162" name="Google Shape;162;p20" title="Screenshot 2025-07-31 at 3.57.36 PM.png"/>
          <p:cNvPicPr preferRelativeResize="0"/>
          <p:nvPr/>
        </p:nvPicPr>
        <p:blipFill>
          <a:blip r:embed="rId4">
            <a:alphaModFix/>
          </a:blip>
          <a:stretch>
            <a:fillRect/>
          </a:stretch>
        </p:blipFill>
        <p:spPr>
          <a:xfrm>
            <a:off x="896525" y="1731025"/>
            <a:ext cx="9595249" cy="77968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66" name="Shape 166"/>
        <p:cNvGrpSpPr/>
        <p:nvPr/>
      </p:nvGrpSpPr>
      <p:grpSpPr>
        <a:xfrm>
          <a:off x="0" y="0"/>
          <a:ext cx="0" cy="0"/>
          <a:chOff x="0" y="0"/>
          <a:chExt cx="0" cy="0"/>
        </a:xfrm>
      </p:grpSpPr>
      <p:sp>
        <p:nvSpPr>
          <p:cNvPr id="167" name="Google Shape;167;p21"/>
          <p:cNvSpPr/>
          <p:nvPr/>
        </p:nvSpPr>
        <p:spPr>
          <a:xfrm rot="10800000">
            <a:off x="12726477" y="8201735"/>
            <a:ext cx="5561523" cy="208526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68" name="Google Shape;168;p21"/>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Kills</a:t>
            </a:r>
            <a:r>
              <a:rPr b="1" lang="en-US" sz="6200">
                <a:solidFill>
                  <a:srgbClr val="F3F3F3"/>
                </a:solidFill>
                <a:latin typeface="Cinzel"/>
                <a:ea typeface="Cinzel"/>
                <a:cs typeface="Cinzel"/>
                <a:sym typeface="Cinzel"/>
              </a:rPr>
              <a:t> by Retention: EDA</a:t>
            </a:r>
            <a:endParaRPr sz="1000">
              <a:solidFill>
                <a:srgbClr val="F3F3F3"/>
              </a:solidFill>
            </a:endParaRPr>
          </a:p>
        </p:txBody>
      </p:sp>
      <p:sp>
        <p:nvSpPr>
          <p:cNvPr id="169" name="Google Shape;169;p21"/>
          <p:cNvSpPr txBox="1"/>
          <p:nvPr/>
        </p:nvSpPr>
        <p:spPr>
          <a:xfrm>
            <a:off x="10401850" y="2698775"/>
            <a:ext cx="7334100" cy="5664300"/>
          </a:xfrm>
          <a:prstGeom prst="rect">
            <a:avLst/>
          </a:prstGeom>
          <a:noFill/>
          <a:ln>
            <a:noFill/>
          </a:ln>
        </p:spPr>
        <p:txBody>
          <a:bodyPr anchorCtr="0" anchor="t" bIns="91425" lIns="91425" spcFirstLastPara="1" rIns="91425" wrap="square" tIns="91425">
            <a:spAutoFit/>
          </a:bodyPr>
          <a:lstStyle/>
          <a:p>
            <a:pPr indent="-482600" lvl="0" marL="457200" rtl="0" algn="l">
              <a:lnSpc>
                <a:spcPct val="115000"/>
              </a:lnSpc>
              <a:spcBef>
                <a:spcPts val="1200"/>
              </a:spcBef>
              <a:spcAft>
                <a:spcPts val="0"/>
              </a:spcAft>
              <a:buClr>
                <a:schemeClr val="dk1"/>
              </a:buClr>
              <a:buSzPts val="4000"/>
              <a:buFont typeface="Cambria"/>
              <a:buChar char="●"/>
            </a:pPr>
            <a:r>
              <a:rPr b="1" lang="en-US" sz="4000">
                <a:solidFill>
                  <a:schemeClr val="dk1"/>
                </a:solidFill>
                <a:latin typeface="Cambria"/>
                <a:ea typeface="Cambria"/>
                <a:cs typeface="Cambria"/>
                <a:sym typeface="Cambria"/>
              </a:rPr>
              <a:t>Medians: </a:t>
            </a:r>
            <a:r>
              <a:rPr lang="en-US" sz="4000">
                <a:solidFill>
                  <a:schemeClr val="dk1"/>
                </a:solidFill>
                <a:latin typeface="Cambria"/>
                <a:ea typeface="Cambria"/>
                <a:cs typeface="Cambria"/>
                <a:sym typeface="Cambria"/>
              </a:rPr>
              <a:t>both groups =</a:t>
            </a:r>
            <a:r>
              <a:rPr b="1" lang="en-US" sz="4000">
                <a:solidFill>
                  <a:schemeClr val="dk1"/>
                </a:solidFill>
                <a:latin typeface="Cambria"/>
                <a:ea typeface="Cambria"/>
                <a:cs typeface="Cambria"/>
                <a:sym typeface="Cambria"/>
              </a:rPr>
              <a:t> 0</a:t>
            </a:r>
            <a:endParaRPr b="1" sz="4000">
              <a:solidFill>
                <a:schemeClr val="dk1"/>
              </a:solidFill>
              <a:latin typeface="Cambria"/>
              <a:ea typeface="Cambria"/>
              <a:cs typeface="Cambria"/>
              <a:sym typeface="Cambria"/>
            </a:endParaRPr>
          </a:p>
          <a:p>
            <a:pPr indent="0" lvl="0" marL="457200" rtl="0" algn="l">
              <a:lnSpc>
                <a:spcPct val="115000"/>
              </a:lnSpc>
              <a:spcBef>
                <a:spcPts val="1200"/>
              </a:spcBef>
              <a:spcAft>
                <a:spcPts val="0"/>
              </a:spcAft>
              <a:buNone/>
            </a:pPr>
            <a:r>
              <a:t/>
            </a:r>
            <a:endParaRPr b="1" sz="4000">
              <a:solidFill>
                <a:schemeClr val="dk1"/>
              </a:solidFill>
              <a:latin typeface="Cambria"/>
              <a:ea typeface="Cambria"/>
              <a:cs typeface="Cambria"/>
              <a:sym typeface="Cambria"/>
            </a:endParaRPr>
          </a:p>
          <a:p>
            <a:pPr indent="-482600" lvl="0" marL="457200" rtl="0" algn="l">
              <a:lnSpc>
                <a:spcPct val="115000"/>
              </a:lnSpc>
              <a:spcBef>
                <a:spcPts val="1200"/>
              </a:spcBef>
              <a:spcAft>
                <a:spcPts val="0"/>
              </a:spcAft>
              <a:buClr>
                <a:schemeClr val="dk1"/>
              </a:buClr>
              <a:buSzPts val="4000"/>
              <a:buFont typeface="Cambria"/>
              <a:buChar char="●"/>
            </a:pPr>
            <a:r>
              <a:rPr b="1" lang="en-US" sz="4000">
                <a:solidFill>
                  <a:schemeClr val="dk1"/>
                </a:solidFill>
                <a:latin typeface="Cambria"/>
                <a:ea typeface="Cambria"/>
                <a:cs typeface="Cambria"/>
                <a:sym typeface="Cambria"/>
              </a:rPr>
              <a:t>Means: </a:t>
            </a:r>
            <a:r>
              <a:rPr lang="en-US" sz="4000">
                <a:solidFill>
                  <a:schemeClr val="dk1"/>
                </a:solidFill>
                <a:latin typeface="Cambria"/>
                <a:ea typeface="Cambria"/>
                <a:cs typeface="Cambria"/>
                <a:sym typeface="Cambria"/>
              </a:rPr>
              <a:t>churners (0) </a:t>
            </a:r>
            <a:r>
              <a:rPr b="1" lang="en-US" sz="4000">
                <a:solidFill>
                  <a:schemeClr val="dk1"/>
                </a:solidFill>
                <a:latin typeface="Cambria"/>
                <a:ea typeface="Cambria"/>
                <a:cs typeface="Cambria"/>
                <a:sym typeface="Cambria"/>
              </a:rPr>
              <a:t>0.61</a:t>
            </a:r>
            <a:r>
              <a:rPr lang="en-US" sz="4000">
                <a:solidFill>
                  <a:schemeClr val="dk1"/>
                </a:solidFill>
                <a:latin typeface="Cambria"/>
                <a:ea typeface="Cambria"/>
                <a:cs typeface="Cambria"/>
                <a:sym typeface="Cambria"/>
              </a:rPr>
              <a:t> &gt; retained (1) </a:t>
            </a:r>
            <a:r>
              <a:rPr b="1" lang="en-US" sz="4000">
                <a:solidFill>
                  <a:schemeClr val="dk1"/>
                </a:solidFill>
                <a:latin typeface="Cambria"/>
                <a:ea typeface="Cambria"/>
                <a:cs typeface="Cambria"/>
                <a:sym typeface="Cambria"/>
              </a:rPr>
              <a:t>0.40</a:t>
            </a:r>
            <a:endParaRPr b="1" sz="4000">
              <a:solidFill>
                <a:schemeClr val="dk1"/>
              </a:solidFill>
              <a:latin typeface="Cambria"/>
              <a:ea typeface="Cambria"/>
              <a:cs typeface="Cambria"/>
              <a:sym typeface="Cambria"/>
            </a:endParaRPr>
          </a:p>
          <a:p>
            <a:pPr indent="0" lvl="0" marL="0" rtl="0" algn="l">
              <a:lnSpc>
                <a:spcPct val="115000"/>
              </a:lnSpc>
              <a:spcBef>
                <a:spcPts val="1200"/>
              </a:spcBef>
              <a:spcAft>
                <a:spcPts val="0"/>
              </a:spcAft>
              <a:buNone/>
            </a:pPr>
            <a:r>
              <a:t/>
            </a:r>
            <a:endParaRPr b="1" sz="4000">
              <a:solidFill>
                <a:schemeClr val="dk1"/>
              </a:solidFill>
              <a:latin typeface="Cambria"/>
              <a:ea typeface="Cambria"/>
              <a:cs typeface="Cambria"/>
              <a:sym typeface="Cambria"/>
            </a:endParaRPr>
          </a:p>
          <a:p>
            <a:pPr indent="-463550" lvl="0" marL="457200" rtl="0" algn="l">
              <a:lnSpc>
                <a:spcPct val="115000"/>
              </a:lnSpc>
              <a:spcBef>
                <a:spcPts val="1200"/>
              </a:spcBef>
              <a:spcAft>
                <a:spcPts val="0"/>
              </a:spcAft>
              <a:buClr>
                <a:schemeClr val="dk1"/>
              </a:buClr>
              <a:buSzPts val="3700"/>
              <a:buChar char="●"/>
            </a:pPr>
            <a:r>
              <a:rPr b="1" lang="en-US" sz="4000">
                <a:solidFill>
                  <a:schemeClr val="dk1"/>
                </a:solidFill>
                <a:latin typeface="Cambria"/>
                <a:ea typeface="Cambria"/>
                <a:cs typeface="Cambria"/>
                <a:sym typeface="Cambria"/>
              </a:rPr>
              <a:t>Model input: </a:t>
            </a:r>
            <a:r>
              <a:rPr lang="en-US" sz="4000">
                <a:solidFill>
                  <a:schemeClr val="dk1"/>
                </a:solidFill>
                <a:latin typeface="Cambria"/>
                <a:ea typeface="Cambria"/>
                <a:cs typeface="Cambria"/>
                <a:sym typeface="Cambria"/>
              </a:rPr>
              <a:t>my_kills (per match), standardized</a:t>
            </a:r>
            <a:endParaRPr sz="3500">
              <a:solidFill>
                <a:schemeClr val="dk1"/>
              </a:solidFill>
              <a:latin typeface="Cinzel"/>
              <a:ea typeface="Cinzel"/>
              <a:cs typeface="Cinzel"/>
              <a:sym typeface="Cinzel"/>
            </a:endParaRPr>
          </a:p>
        </p:txBody>
      </p:sp>
      <p:pic>
        <p:nvPicPr>
          <p:cNvPr id="170" name="Google Shape;170;p21" title="Screenshot 2025-07-31 at 4.00.47 PM.png"/>
          <p:cNvPicPr preferRelativeResize="0"/>
          <p:nvPr/>
        </p:nvPicPr>
        <p:blipFill>
          <a:blip r:embed="rId4">
            <a:alphaModFix/>
          </a:blip>
          <a:stretch>
            <a:fillRect/>
          </a:stretch>
        </p:blipFill>
        <p:spPr>
          <a:xfrm>
            <a:off x="1591150" y="1621675"/>
            <a:ext cx="7937276" cy="7818500"/>
          </a:xfrm>
          <a:prstGeom prst="rect">
            <a:avLst/>
          </a:prstGeom>
          <a:noFill/>
          <a:ln>
            <a:noFill/>
          </a:ln>
        </p:spPr>
      </p:pic>
      <p:sp>
        <p:nvSpPr>
          <p:cNvPr id="171" name="Google Shape;171;p21"/>
          <p:cNvSpPr/>
          <p:nvPr/>
        </p:nvSpPr>
        <p:spPr>
          <a:xfrm rot="10800000">
            <a:off x="-9" y="25954"/>
            <a:ext cx="3782585" cy="1378829"/>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72" name="Google Shape;172;p21"/>
          <p:cNvSpPr/>
          <p:nvPr/>
        </p:nvSpPr>
        <p:spPr>
          <a:xfrm>
            <a:off x="14936500" y="25975"/>
            <a:ext cx="3351894" cy="1378829"/>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76" name="Shape 176"/>
        <p:cNvGrpSpPr/>
        <p:nvPr/>
      </p:nvGrpSpPr>
      <p:grpSpPr>
        <a:xfrm>
          <a:off x="0" y="0"/>
          <a:ext cx="0" cy="0"/>
          <a:chOff x="0" y="0"/>
          <a:chExt cx="0" cy="0"/>
        </a:xfrm>
      </p:grpSpPr>
      <p:sp>
        <p:nvSpPr>
          <p:cNvPr id="177" name="Google Shape;177;p22"/>
          <p:cNvSpPr/>
          <p:nvPr/>
        </p:nvSpPr>
        <p:spPr>
          <a:xfrm rot="10800000">
            <a:off x="13299027" y="8201735"/>
            <a:ext cx="5561523" cy="208526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78" name="Google Shape;178;p22"/>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Damage vs Duration</a:t>
            </a:r>
            <a:r>
              <a:rPr b="1" lang="en-US" sz="6200">
                <a:solidFill>
                  <a:srgbClr val="F3F3F3"/>
                </a:solidFill>
                <a:latin typeface="Cinzel"/>
                <a:ea typeface="Cinzel"/>
                <a:cs typeface="Cinzel"/>
                <a:sym typeface="Cinzel"/>
              </a:rPr>
              <a:t>: EDA</a:t>
            </a:r>
            <a:endParaRPr sz="1000">
              <a:solidFill>
                <a:srgbClr val="F3F3F3"/>
              </a:solidFill>
            </a:endParaRPr>
          </a:p>
        </p:txBody>
      </p:sp>
      <p:sp>
        <p:nvSpPr>
          <p:cNvPr id="179" name="Google Shape;179;p22"/>
          <p:cNvSpPr txBox="1"/>
          <p:nvPr/>
        </p:nvSpPr>
        <p:spPr>
          <a:xfrm>
            <a:off x="11119975" y="2521825"/>
            <a:ext cx="6861300" cy="5679900"/>
          </a:xfrm>
          <a:prstGeom prst="rect">
            <a:avLst/>
          </a:prstGeom>
          <a:noFill/>
          <a:ln>
            <a:noFill/>
          </a:ln>
        </p:spPr>
        <p:txBody>
          <a:bodyPr anchorCtr="0" anchor="t" bIns="91425" lIns="91425" spcFirstLastPara="1" rIns="91425" wrap="square" tIns="91425">
            <a:spAutoFit/>
          </a:bodyPr>
          <a:lstStyle/>
          <a:p>
            <a:pPr indent="-450850" lvl="0" marL="457200" rtl="0" algn="l">
              <a:lnSpc>
                <a:spcPct val="115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Features: my_duration (s), my_damage</a:t>
            </a:r>
            <a:br>
              <a:rPr lang="en-US" sz="3500">
                <a:solidFill>
                  <a:schemeClr val="dk1"/>
                </a:solidFill>
                <a:latin typeface="Cambria"/>
                <a:ea typeface="Cambria"/>
                <a:cs typeface="Cambria"/>
                <a:sym typeface="Cambria"/>
              </a:rPr>
            </a:br>
            <a:endParaRPr b="1" sz="3500">
              <a:solidFill>
                <a:schemeClr val="dk1"/>
              </a:solidFill>
              <a:latin typeface="Cambria"/>
              <a:ea typeface="Cambria"/>
              <a:cs typeface="Cambria"/>
              <a:sym typeface="Cambria"/>
            </a:endParaRPr>
          </a:p>
          <a:p>
            <a:pPr indent="-450850" lvl="0" marL="457200" rtl="0" algn="l">
              <a:lnSpc>
                <a:spcPct val="115000"/>
              </a:lnSpc>
              <a:spcBef>
                <a:spcPts val="0"/>
              </a:spcBef>
              <a:spcAft>
                <a:spcPts val="0"/>
              </a:spcAft>
              <a:buClr>
                <a:schemeClr val="dk1"/>
              </a:buClr>
              <a:buSzPts val="3500"/>
              <a:buChar char="●"/>
            </a:pPr>
            <a:r>
              <a:rPr b="1" lang="en-US" sz="3500">
                <a:solidFill>
                  <a:schemeClr val="dk1"/>
                </a:solidFill>
                <a:latin typeface="Cambria"/>
                <a:ea typeface="Cambria"/>
                <a:cs typeface="Cambria"/>
                <a:sym typeface="Cambria"/>
              </a:rPr>
              <a:t>Relationship: strong positive correlation (r ≈ 0.71)</a:t>
            </a:r>
            <a:br>
              <a:rPr lang="en-US" sz="3500">
                <a:solidFill>
                  <a:schemeClr val="dk1"/>
                </a:solidFill>
                <a:latin typeface="Cambria"/>
                <a:ea typeface="Cambria"/>
                <a:cs typeface="Cambria"/>
                <a:sym typeface="Cambria"/>
              </a:rPr>
            </a:br>
            <a:endParaRPr sz="3500">
              <a:solidFill>
                <a:schemeClr val="dk1"/>
              </a:solidFill>
              <a:latin typeface="Cambria"/>
              <a:ea typeface="Cambria"/>
              <a:cs typeface="Cambria"/>
              <a:sym typeface="Cambria"/>
            </a:endParaRPr>
          </a:p>
          <a:p>
            <a:pPr indent="-450850" lvl="0" marL="457200" rtl="0" algn="l">
              <a:lnSpc>
                <a:spcPct val="115000"/>
              </a:lnSpc>
              <a:spcBef>
                <a:spcPts val="0"/>
              </a:spcBef>
              <a:spcAft>
                <a:spcPts val="0"/>
              </a:spcAft>
              <a:buClr>
                <a:schemeClr val="dk1"/>
              </a:buClr>
              <a:buSzPts val="3500"/>
              <a:buChar char="●"/>
            </a:pPr>
            <a:r>
              <a:rPr b="1" lang="en-US" sz="3500">
                <a:solidFill>
                  <a:schemeClr val="dk1"/>
                </a:solidFill>
                <a:latin typeface="Cambria"/>
                <a:ea typeface="Cambria"/>
                <a:cs typeface="Cambria"/>
                <a:sym typeface="Cambria"/>
              </a:rPr>
              <a:t>Pattern:</a:t>
            </a:r>
            <a:r>
              <a:rPr lang="en-US" sz="3500">
                <a:solidFill>
                  <a:schemeClr val="dk1"/>
                </a:solidFill>
                <a:latin typeface="Cambria"/>
                <a:ea typeface="Cambria"/>
                <a:cs typeface="Cambria"/>
                <a:sym typeface="Cambria"/>
              </a:rPr>
              <a:t> </a:t>
            </a:r>
            <a:r>
              <a:rPr b="1" lang="en-US" sz="3500">
                <a:solidFill>
                  <a:schemeClr val="dk1"/>
                </a:solidFill>
                <a:latin typeface="Cambria"/>
                <a:ea typeface="Cambria"/>
                <a:cs typeface="Cambria"/>
                <a:sym typeface="Cambria"/>
              </a:rPr>
              <a:t>longer matches → more damage; labels overlap (no single-threshold rule)</a:t>
            </a:r>
            <a:endParaRPr b="1" sz="3500">
              <a:solidFill>
                <a:schemeClr val="dk1"/>
              </a:solidFill>
              <a:latin typeface="Cambria"/>
              <a:ea typeface="Cambria"/>
              <a:cs typeface="Cambria"/>
              <a:sym typeface="Cambria"/>
            </a:endParaRPr>
          </a:p>
        </p:txBody>
      </p:sp>
      <p:pic>
        <p:nvPicPr>
          <p:cNvPr id="180" name="Google Shape;180;p22" title="Screenshot 2025-07-31 at 4.11.19 PM.png"/>
          <p:cNvPicPr preferRelativeResize="0"/>
          <p:nvPr/>
        </p:nvPicPr>
        <p:blipFill>
          <a:blip r:embed="rId4">
            <a:alphaModFix/>
          </a:blip>
          <a:stretch>
            <a:fillRect/>
          </a:stretch>
        </p:blipFill>
        <p:spPr>
          <a:xfrm>
            <a:off x="664250" y="2018675"/>
            <a:ext cx="10106551" cy="62496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84" name="Shape 184"/>
        <p:cNvGrpSpPr/>
        <p:nvPr/>
      </p:nvGrpSpPr>
      <p:grpSpPr>
        <a:xfrm>
          <a:off x="0" y="0"/>
          <a:ext cx="0" cy="0"/>
          <a:chOff x="0" y="0"/>
          <a:chExt cx="0" cy="0"/>
        </a:xfrm>
      </p:grpSpPr>
      <p:sp>
        <p:nvSpPr>
          <p:cNvPr id="185" name="Google Shape;185;p23"/>
          <p:cNvSpPr txBox="1"/>
          <p:nvPr/>
        </p:nvSpPr>
        <p:spPr>
          <a:xfrm>
            <a:off x="261450" y="272275"/>
            <a:ext cx="17765100" cy="954300"/>
          </a:xfrm>
          <a:prstGeom prst="rect">
            <a:avLst/>
          </a:prstGeom>
          <a:noFill/>
          <a:ln>
            <a:noFill/>
          </a:ln>
        </p:spPr>
        <p:txBody>
          <a:bodyPr anchorCtr="0" anchor="t" bIns="0" lIns="0" spcFirstLastPara="1" rIns="0" wrap="square" tIns="0">
            <a:spAutoFit/>
          </a:bodyPr>
          <a:lstStyle/>
          <a:p>
            <a:pPr indent="9525" lvl="0" marL="0" rtl="0" algn="ctr">
              <a:lnSpc>
                <a:spcPct val="115000"/>
              </a:lnSpc>
              <a:spcBef>
                <a:spcPts val="0"/>
              </a:spcBef>
              <a:spcAft>
                <a:spcPts val="0"/>
              </a:spcAft>
              <a:buNone/>
            </a:pPr>
            <a:r>
              <a:rPr lang="en-US" sz="6200">
                <a:solidFill>
                  <a:srgbClr val="F3F3F3"/>
                </a:solidFill>
                <a:latin typeface="Cinzel Black"/>
                <a:ea typeface="Cinzel Black"/>
                <a:cs typeface="Cinzel Black"/>
                <a:sym typeface="Cinzel Black"/>
              </a:rPr>
              <a:t>Pre-Match Tune-up</a:t>
            </a:r>
            <a:r>
              <a:rPr lang="en-US" sz="6200">
                <a:solidFill>
                  <a:srgbClr val="F3F3F3"/>
                </a:solidFill>
                <a:latin typeface="Cinzel Black"/>
                <a:ea typeface="Cinzel Black"/>
                <a:cs typeface="Cinzel Black"/>
                <a:sym typeface="Cinzel Black"/>
              </a:rPr>
              <a:t>: Preprocessing</a:t>
            </a:r>
            <a:endParaRPr sz="6200">
              <a:solidFill>
                <a:srgbClr val="F3F3F3"/>
              </a:solidFill>
              <a:latin typeface="Cinzel Black"/>
              <a:ea typeface="Cinzel Black"/>
              <a:cs typeface="Cinzel Black"/>
              <a:sym typeface="Cinzel Black"/>
            </a:endParaRPr>
          </a:p>
        </p:txBody>
      </p:sp>
      <p:sp>
        <p:nvSpPr>
          <p:cNvPr id="186" name="Google Shape;186;p23"/>
          <p:cNvSpPr txBox="1"/>
          <p:nvPr/>
        </p:nvSpPr>
        <p:spPr>
          <a:xfrm>
            <a:off x="565650" y="1730025"/>
            <a:ext cx="10825200" cy="79302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chemeClr val="dk1"/>
              </a:buClr>
              <a:buSzPts val="3400"/>
              <a:buChar char="●"/>
            </a:pPr>
            <a:r>
              <a:rPr b="1" lang="en-US" sz="3400">
                <a:solidFill>
                  <a:schemeClr val="dk1"/>
                </a:solidFill>
                <a:latin typeface="Cambria"/>
                <a:ea typeface="Cambria"/>
                <a:cs typeface="Cambria"/>
                <a:sym typeface="Cambria"/>
              </a:rPr>
              <a:t>Train/Test:</a:t>
            </a:r>
            <a:r>
              <a:rPr lang="en-US" sz="3400">
                <a:solidFill>
                  <a:schemeClr val="dk1"/>
                </a:solidFill>
                <a:latin typeface="Cambria"/>
                <a:ea typeface="Cambria"/>
                <a:cs typeface="Cambria"/>
                <a:sym typeface="Cambria"/>
              </a:rPr>
              <a:t> stratified 80/20 (X_train 399, X_test 100)</a:t>
            </a:r>
            <a:br>
              <a:rPr lang="en-US" sz="3400">
                <a:solidFill>
                  <a:schemeClr val="dk1"/>
                </a:solidFill>
                <a:latin typeface="Cambria"/>
                <a:ea typeface="Cambria"/>
                <a:cs typeface="Cambria"/>
                <a:sym typeface="Cambria"/>
              </a:rPr>
            </a:br>
            <a:endParaRPr sz="3400">
              <a:solidFill>
                <a:schemeClr val="dk1"/>
              </a:solidFill>
              <a:latin typeface="Cambria"/>
              <a:ea typeface="Cambria"/>
              <a:cs typeface="Cambria"/>
              <a:sym typeface="Cambria"/>
            </a:endParaRPr>
          </a:p>
          <a:p>
            <a:pPr indent="-444500" lvl="0" marL="457200" rtl="0" algn="l">
              <a:lnSpc>
                <a:spcPct val="115000"/>
              </a:lnSpc>
              <a:spcBef>
                <a:spcPts val="0"/>
              </a:spcBef>
              <a:spcAft>
                <a:spcPts val="0"/>
              </a:spcAft>
              <a:buClr>
                <a:schemeClr val="dk1"/>
              </a:buClr>
              <a:buSzPts val="3400"/>
              <a:buChar char="●"/>
            </a:pPr>
            <a:r>
              <a:rPr b="1" lang="en-US" sz="3400">
                <a:solidFill>
                  <a:schemeClr val="dk1"/>
                </a:solidFill>
                <a:latin typeface="Cambria"/>
                <a:ea typeface="Cambria"/>
                <a:cs typeface="Cambria"/>
                <a:sym typeface="Cambria"/>
              </a:rPr>
              <a:t>Encode:</a:t>
            </a:r>
            <a:r>
              <a:rPr lang="en-US" sz="3400">
                <a:solidFill>
                  <a:schemeClr val="dk1"/>
                </a:solidFill>
                <a:latin typeface="Cambria"/>
                <a:ea typeface="Cambria"/>
                <a:cs typeface="Cambria"/>
                <a:sym typeface="Cambria"/>
              </a:rPr>
              <a:t> one-hot categoricals (drop_first), align test to train schema</a:t>
            </a:r>
            <a:br>
              <a:rPr lang="en-US" sz="3400">
                <a:solidFill>
                  <a:schemeClr val="dk1"/>
                </a:solidFill>
                <a:latin typeface="Cambria"/>
                <a:ea typeface="Cambria"/>
                <a:cs typeface="Cambria"/>
                <a:sym typeface="Cambria"/>
              </a:rPr>
            </a:br>
            <a:endParaRPr sz="3400">
              <a:solidFill>
                <a:schemeClr val="dk1"/>
              </a:solidFill>
              <a:latin typeface="Cambria"/>
              <a:ea typeface="Cambria"/>
              <a:cs typeface="Cambria"/>
              <a:sym typeface="Cambria"/>
            </a:endParaRPr>
          </a:p>
          <a:p>
            <a:pPr indent="-444500" lvl="0" marL="457200" rtl="0" algn="l">
              <a:lnSpc>
                <a:spcPct val="115000"/>
              </a:lnSpc>
              <a:spcBef>
                <a:spcPts val="0"/>
              </a:spcBef>
              <a:spcAft>
                <a:spcPts val="0"/>
              </a:spcAft>
              <a:buClr>
                <a:schemeClr val="dk1"/>
              </a:buClr>
              <a:buSzPts val="3400"/>
              <a:buChar char="●"/>
            </a:pPr>
            <a:r>
              <a:rPr b="1" lang="en-US" sz="3400">
                <a:solidFill>
                  <a:schemeClr val="dk1"/>
                </a:solidFill>
                <a:latin typeface="Cambria"/>
                <a:ea typeface="Cambria"/>
                <a:cs typeface="Cambria"/>
                <a:sym typeface="Cambria"/>
              </a:rPr>
              <a:t>Scale:</a:t>
            </a:r>
            <a:r>
              <a:rPr lang="en-US" sz="3400">
                <a:solidFill>
                  <a:schemeClr val="dk1"/>
                </a:solidFill>
                <a:latin typeface="Cambria"/>
                <a:ea typeface="Cambria"/>
                <a:cs typeface="Cambria"/>
                <a:sym typeface="Cambria"/>
              </a:rPr>
              <a:t> StandardScaler on numeric columns (post-encoding)</a:t>
            </a:r>
            <a:br>
              <a:rPr lang="en-US" sz="3400">
                <a:solidFill>
                  <a:schemeClr val="dk1"/>
                </a:solidFill>
                <a:latin typeface="Cambria"/>
                <a:ea typeface="Cambria"/>
                <a:cs typeface="Cambria"/>
                <a:sym typeface="Cambria"/>
              </a:rPr>
            </a:br>
            <a:endParaRPr sz="3400">
              <a:solidFill>
                <a:schemeClr val="dk1"/>
              </a:solidFill>
              <a:latin typeface="Cambria"/>
              <a:ea typeface="Cambria"/>
              <a:cs typeface="Cambria"/>
              <a:sym typeface="Cambria"/>
            </a:endParaRPr>
          </a:p>
          <a:p>
            <a:pPr indent="-444500" lvl="0" marL="457200" rtl="0" algn="l">
              <a:lnSpc>
                <a:spcPct val="115000"/>
              </a:lnSpc>
              <a:spcBef>
                <a:spcPts val="0"/>
              </a:spcBef>
              <a:spcAft>
                <a:spcPts val="0"/>
              </a:spcAft>
              <a:buClr>
                <a:schemeClr val="dk1"/>
              </a:buClr>
              <a:buSzPts val="3400"/>
              <a:buChar char="●"/>
            </a:pPr>
            <a:r>
              <a:rPr b="1" lang="en-US" sz="3400">
                <a:solidFill>
                  <a:schemeClr val="dk1"/>
                </a:solidFill>
                <a:latin typeface="Cambria"/>
                <a:ea typeface="Cambria"/>
                <a:cs typeface="Cambria"/>
                <a:sym typeface="Cambria"/>
              </a:rPr>
              <a:t>SMOTE (LR-only, in-CV):</a:t>
            </a:r>
            <a:r>
              <a:rPr lang="en-US" sz="3400">
                <a:solidFill>
                  <a:schemeClr val="dk1"/>
                </a:solidFill>
                <a:latin typeface="Cambria"/>
                <a:ea typeface="Cambria"/>
                <a:cs typeface="Cambria"/>
                <a:sym typeface="Cambria"/>
              </a:rPr>
              <a:t> retained (class 1) lifted ~29% → ~50% in training folds; base train/test unchanged</a:t>
            </a:r>
            <a:br>
              <a:rPr lang="en-US" sz="3400">
                <a:solidFill>
                  <a:schemeClr val="dk1"/>
                </a:solidFill>
                <a:latin typeface="Cambria"/>
                <a:ea typeface="Cambria"/>
                <a:cs typeface="Cambria"/>
                <a:sym typeface="Cambria"/>
              </a:rPr>
            </a:br>
            <a:endParaRPr sz="3400">
              <a:solidFill>
                <a:schemeClr val="dk1"/>
              </a:solidFill>
              <a:latin typeface="Cambria"/>
              <a:ea typeface="Cambria"/>
              <a:cs typeface="Cambria"/>
              <a:sym typeface="Cambria"/>
            </a:endParaRPr>
          </a:p>
          <a:p>
            <a:pPr indent="-444500" lvl="0" marL="457200" rtl="0" algn="l">
              <a:lnSpc>
                <a:spcPct val="115000"/>
              </a:lnSpc>
              <a:spcBef>
                <a:spcPts val="0"/>
              </a:spcBef>
              <a:spcAft>
                <a:spcPts val="0"/>
              </a:spcAft>
              <a:buClr>
                <a:schemeClr val="dk1"/>
              </a:buClr>
              <a:buSzPts val="3400"/>
              <a:buChar char="●"/>
            </a:pPr>
            <a:r>
              <a:rPr b="1" lang="en-US" sz="3400">
                <a:solidFill>
                  <a:schemeClr val="dk1"/>
                </a:solidFill>
                <a:latin typeface="Cambria"/>
                <a:ea typeface="Cambria"/>
                <a:cs typeface="Cambria"/>
                <a:sym typeface="Cambria"/>
              </a:rPr>
              <a:t>Final matrix:</a:t>
            </a:r>
            <a:r>
              <a:rPr lang="en-US" sz="3400">
                <a:solidFill>
                  <a:schemeClr val="dk1"/>
                </a:solidFill>
                <a:latin typeface="Cambria"/>
                <a:ea typeface="Cambria"/>
                <a:cs typeface="Cambria"/>
                <a:sym typeface="Cambria"/>
              </a:rPr>
              <a:t> X_train (399, 114) · X_test (100, 114)</a:t>
            </a:r>
            <a:endParaRPr sz="3400">
              <a:solidFill>
                <a:schemeClr val="dk1"/>
              </a:solidFill>
              <a:latin typeface="Cambria"/>
              <a:ea typeface="Cambria"/>
              <a:cs typeface="Cambria"/>
              <a:sym typeface="Cambria"/>
            </a:endParaRPr>
          </a:p>
        </p:txBody>
      </p:sp>
      <p:pic>
        <p:nvPicPr>
          <p:cNvPr id="187" name="Google Shape;187;p23" title="Screenshot 2025-08-16 at 7.01.29 PM.png"/>
          <p:cNvPicPr preferRelativeResize="0"/>
          <p:nvPr/>
        </p:nvPicPr>
        <p:blipFill>
          <a:blip r:embed="rId3">
            <a:alphaModFix/>
          </a:blip>
          <a:stretch>
            <a:fillRect/>
          </a:stretch>
        </p:blipFill>
        <p:spPr>
          <a:xfrm>
            <a:off x="12592700" y="1730025"/>
            <a:ext cx="4521901" cy="3686607"/>
          </a:xfrm>
          <a:prstGeom prst="rect">
            <a:avLst/>
          </a:prstGeom>
          <a:noFill/>
          <a:ln>
            <a:noFill/>
          </a:ln>
        </p:spPr>
      </p:pic>
      <p:pic>
        <p:nvPicPr>
          <p:cNvPr id="188" name="Google Shape;188;p23" title="Screenshot 2025-08-16 at 7.01.47 PM.png"/>
          <p:cNvPicPr preferRelativeResize="0"/>
          <p:nvPr/>
        </p:nvPicPr>
        <p:blipFill>
          <a:blip r:embed="rId4">
            <a:alphaModFix/>
          </a:blip>
          <a:stretch>
            <a:fillRect/>
          </a:stretch>
        </p:blipFill>
        <p:spPr>
          <a:xfrm>
            <a:off x="12592700" y="5803577"/>
            <a:ext cx="4521899" cy="38827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92" name="Shape 192"/>
        <p:cNvGrpSpPr/>
        <p:nvPr/>
      </p:nvGrpSpPr>
      <p:grpSpPr>
        <a:xfrm>
          <a:off x="0" y="0"/>
          <a:ext cx="0" cy="0"/>
          <a:chOff x="0" y="0"/>
          <a:chExt cx="0" cy="0"/>
        </a:xfrm>
      </p:grpSpPr>
      <p:sp>
        <p:nvSpPr>
          <p:cNvPr id="193" name="Google Shape;193;p24"/>
          <p:cNvSpPr/>
          <p:nvPr/>
        </p:nvSpPr>
        <p:spPr>
          <a:xfrm rot="10800000">
            <a:off x="12726477" y="8201735"/>
            <a:ext cx="5561523" cy="208526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94" name="Google Shape;194;p24"/>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Dialed</a:t>
            </a:r>
            <a:r>
              <a:rPr b="1" lang="en-US" sz="6200">
                <a:solidFill>
                  <a:srgbClr val="F3F3F3"/>
                </a:solidFill>
                <a:latin typeface="Cinzel"/>
                <a:ea typeface="Cinzel"/>
                <a:cs typeface="Cinzel"/>
                <a:sym typeface="Cinzel"/>
              </a:rPr>
              <a:t> In: Tuning &amp; Signals</a:t>
            </a:r>
            <a:endParaRPr sz="1000">
              <a:solidFill>
                <a:srgbClr val="F3F3F3"/>
              </a:solidFill>
            </a:endParaRPr>
          </a:p>
        </p:txBody>
      </p:sp>
      <p:sp>
        <p:nvSpPr>
          <p:cNvPr id="195" name="Google Shape;195;p24"/>
          <p:cNvSpPr txBox="1"/>
          <p:nvPr/>
        </p:nvSpPr>
        <p:spPr>
          <a:xfrm>
            <a:off x="588925" y="2253575"/>
            <a:ext cx="17007600" cy="6823500"/>
          </a:xfrm>
          <a:prstGeom prst="rect">
            <a:avLst/>
          </a:prstGeom>
          <a:noFill/>
          <a:ln>
            <a:noFill/>
          </a:ln>
        </p:spPr>
        <p:txBody>
          <a:bodyPr anchorCtr="0" anchor="t" bIns="91425" lIns="91425" spcFirstLastPara="1" rIns="91425" wrap="square" tIns="91425">
            <a:spAutoFit/>
          </a:bodyPr>
          <a:lstStyle/>
          <a:p>
            <a:pPr indent="-469900" lvl="0" marL="457200" rtl="0" algn="l">
              <a:lnSpc>
                <a:spcPct val="115000"/>
              </a:lnSpc>
              <a:spcBef>
                <a:spcPts val="120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Tuning:</a:t>
            </a:r>
            <a:r>
              <a:rPr lang="en-US" sz="3800">
                <a:solidFill>
                  <a:schemeClr val="dk1"/>
                </a:solidFill>
                <a:latin typeface="Cambria"/>
                <a:ea typeface="Cambria"/>
                <a:cs typeface="Cambria"/>
                <a:sym typeface="Cambria"/>
              </a:rPr>
              <a:t> 5× CV + SMOTE (LR-only, in-CV); optimize F1</a:t>
            </a:r>
            <a:br>
              <a:rPr b="1" lang="en-US" sz="3800">
                <a:solidFill>
                  <a:schemeClr val="dk1"/>
                </a:solidFill>
                <a:latin typeface="Cambria"/>
                <a:ea typeface="Cambria"/>
                <a:cs typeface="Cambria"/>
                <a:sym typeface="Cambria"/>
              </a:rPr>
            </a:br>
            <a:endParaRPr b="1" sz="3800">
              <a:solidFill>
                <a:schemeClr val="dk1"/>
              </a:solidFill>
              <a:latin typeface="Cambria"/>
              <a:ea typeface="Cambria"/>
              <a:cs typeface="Cambria"/>
              <a:sym typeface="Cambria"/>
            </a:endParaRPr>
          </a:p>
          <a:p>
            <a:pPr indent="-469900" lvl="0" marL="457200" rtl="0" algn="l">
              <a:lnSpc>
                <a:spcPct val="115000"/>
              </a:lnSpc>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LR tuned config:</a:t>
            </a:r>
            <a:r>
              <a:rPr lang="en-US" sz="3800">
                <a:solidFill>
                  <a:schemeClr val="dk1"/>
                </a:solidFill>
                <a:latin typeface="Cambria"/>
                <a:ea typeface="Cambria"/>
                <a:cs typeface="Cambria"/>
                <a:sym typeface="Cambria"/>
              </a:rPr>
              <a:t> L1, C=0.1, liblinear, class_weight=None</a:t>
            </a:r>
            <a:br>
              <a:rPr b="1" lang="en-US" sz="3800">
                <a:solidFill>
                  <a:schemeClr val="dk1"/>
                </a:solidFill>
                <a:latin typeface="Cambria"/>
                <a:ea typeface="Cambria"/>
                <a:cs typeface="Cambria"/>
                <a:sym typeface="Cambria"/>
              </a:rPr>
            </a:br>
            <a:endParaRPr b="1" sz="3800">
              <a:solidFill>
                <a:schemeClr val="dk1"/>
              </a:solidFill>
              <a:latin typeface="Cambria"/>
              <a:ea typeface="Cambria"/>
              <a:cs typeface="Cambria"/>
              <a:sym typeface="Cambria"/>
            </a:endParaRPr>
          </a:p>
          <a:p>
            <a:pPr indent="-469900" lvl="0" marL="457200" rtl="0" algn="l">
              <a:lnSpc>
                <a:spcPct val="115000"/>
              </a:lnSpc>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Top signals (effect on churn risk):</a:t>
            </a:r>
            <a:br>
              <a:rPr b="1" lang="en-US" sz="3800">
                <a:solidFill>
                  <a:schemeClr val="dk1"/>
                </a:solidFill>
                <a:latin typeface="Cambria"/>
                <a:ea typeface="Cambria"/>
                <a:cs typeface="Cambria"/>
                <a:sym typeface="Cambria"/>
              </a:rPr>
            </a:br>
            <a:r>
              <a:rPr lang="en-US" sz="3800">
                <a:solidFill>
                  <a:schemeClr val="dk1"/>
                </a:solidFill>
                <a:latin typeface="Cambria"/>
                <a:ea typeface="Cambria"/>
                <a:cs typeface="Cambria"/>
                <a:sym typeface="Cambria"/>
              </a:rPr>
              <a:t> - </a:t>
            </a:r>
            <a:r>
              <a:rPr lang="en-US" sz="3800">
                <a:solidFill>
                  <a:schemeClr val="dk1"/>
                </a:solidFill>
                <a:latin typeface="Cambria"/>
                <a:ea typeface="Cambria"/>
                <a:cs typeface="Cambria"/>
                <a:sym typeface="Cambria"/>
              </a:rPr>
              <a:t>Monday play pattern — increases risk </a:t>
            </a:r>
            <a:r>
              <a:rPr i="1" lang="en-US" sz="3800">
                <a:solidFill>
                  <a:schemeClr val="dk1"/>
                </a:solidFill>
                <a:latin typeface="Cambria"/>
                <a:ea typeface="Cambria"/>
                <a:cs typeface="Cambria"/>
                <a:sym typeface="Cambria"/>
              </a:rPr>
              <a:t>(coef +0.127)</a:t>
            </a:r>
            <a:br>
              <a:rPr i="1" lang="en-US" sz="3800">
                <a:solidFill>
                  <a:schemeClr val="dk1"/>
                </a:solidFill>
                <a:latin typeface="Cambria"/>
                <a:ea typeface="Cambria"/>
                <a:cs typeface="Cambria"/>
                <a:sym typeface="Cambria"/>
              </a:rPr>
            </a:br>
            <a:r>
              <a:rPr lang="en-US" sz="3800">
                <a:solidFill>
                  <a:schemeClr val="dk1"/>
                </a:solidFill>
                <a:latin typeface="Cambria"/>
                <a:ea typeface="Cambria"/>
                <a:cs typeface="Cambria"/>
                <a:sym typeface="Cambria"/>
              </a:rPr>
              <a:t> - Teammate legend: Horizon — increases risk </a:t>
            </a:r>
            <a:r>
              <a:rPr i="1" lang="en-US" sz="3800">
                <a:solidFill>
                  <a:schemeClr val="dk1"/>
                </a:solidFill>
                <a:latin typeface="Cambria"/>
                <a:ea typeface="Cambria"/>
                <a:cs typeface="Cambria"/>
                <a:sym typeface="Cambria"/>
              </a:rPr>
              <a:t>(coef +0.076)</a:t>
            </a:r>
            <a:br>
              <a:rPr i="1" lang="en-US" sz="3800">
                <a:solidFill>
                  <a:schemeClr val="dk1"/>
                </a:solidFill>
                <a:latin typeface="Cambria"/>
                <a:ea typeface="Cambria"/>
                <a:cs typeface="Cambria"/>
                <a:sym typeface="Cambria"/>
              </a:rPr>
            </a:br>
            <a:r>
              <a:rPr lang="en-US" sz="3800">
                <a:solidFill>
                  <a:schemeClr val="dk1"/>
                </a:solidFill>
                <a:latin typeface="Cambria"/>
                <a:ea typeface="Cambria"/>
                <a:cs typeface="Cambria"/>
                <a:sym typeface="Cambria"/>
              </a:rPr>
              <a:t> - Revives — increases risk </a:t>
            </a:r>
            <a:r>
              <a:rPr i="1" lang="en-US" sz="3800">
                <a:solidFill>
                  <a:schemeClr val="dk1"/>
                </a:solidFill>
                <a:latin typeface="Cambria"/>
                <a:ea typeface="Cambria"/>
                <a:cs typeface="Cambria"/>
                <a:sym typeface="Cambria"/>
              </a:rPr>
              <a:t>(coef +0.070)</a:t>
            </a:r>
            <a:br>
              <a:rPr i="1" lang="en-US" sz="3800">
                <a:solidFill>
                  <a:schemeClr val="dk1"/>
                </a:solidFill>
                <a:latin typeface="Cambria"/>
                <a:ea typeface="Cambria"/>
                <a:cs typeface="Cambria"/>
                <a:sym typeface="Cambria"/>
              </a:rPr>
            </a:br>
            <a:r>
              <a:rPr lang="en-US" sz="3800">
                <a:solidFill>
                  <a:schemeClr val="dk1"/>
                </a:solidFill>
                <a:latin typeface="Cambria"/>
                <a:ea typeface="Cambria"/>
                <a:cs typeface="Cambria"/>
                <a:sym typeface="Cambria"/>
              </a:rPr>
              <a:t> - Assists — decreases risk </a:t>
            </a:r>
            <a:r>
              <a:rPr i="1" lang="en-US" sz="3800">
                <a:solidFill>
                  <a:schemeClr val="dk1"/>
                </a:solidFill>
                <a:latin typeface="Cambria"/>
                <a:ea typeface="Cambria"/>
                <a:cs typeface="Cambria"/>
                <a:sym typeface="Cambria"/>
              </a:rPr>
              <a:t>(coef −0.133)</a:t>
            </a:r>
            <a:br>
              <a:rPr i="1" lang="en-US" sz="3800">
                <a:solidFill>
                  <a:schemeClr val="dk1"/>
                </a:solidFill>
                <a:latin typeface="Cambria"/>
                <a:ea typeface="Cambria"/>
                <a:cs typeface="Cambria"/>
                <a:sym typeface="Cambria"/>
              </a:rPr>
            </a:br>
            <a:r>
              <a:rPr lang="en-US" sz="3800">
                <a:solidFill>
                  <a:schemeClr val="dk1"/>
                </a:solidFill>
                <a:latin typeface="Cambria"/>
                <a:ea typeface="Cambria"/>
                <a:cs typeface="Cambria"/>
                <a:sym typeface="Cambria"/>
              </a:rPr>
              <a:t> - Teammate knocks — decreases risk </a:t>
            </a:r>
            <a:r>
              <a:rPr i="1" lang="en-US" sz="3800">
                <a:solidFill>
                  <a:schemeClr val="dk1"/>
                </a:solidFill>
                <a:latin typeface="Cambria"/>
                <a:ea typeface="Cambria"/>
                <a:cs typeface="Cambria"/>
                <a:sym typeface="Cambria"/>
              </a:rPr>
              <a:t>(coef −0.099)</a:t>
            </a:r>
            <a:endParaRPr sz="3800">
              <a:solidFill>
                <a:schemeClr val="dk1"/>
              </a:solidFill>
              <a:latin typeface="Cambria"/>
              <a:ea typeface="Cambria"/>
              <a:cs typeface="Cambria"/>
              <a:sym typeface="Cambria"/>
            </a:endParaRPr>
          </a:p>
        </p:txBody>
      </p:sp>
      <p:sp>
        <p:nvSpPr>
          <p:cNvPr id="196" name="Google Shape;196;p24"/>
          <p:cNvSpPr/>
          <p:nvPr/>
        </p:nvSpPr>
        <p:spPr>
          <a:xfrm rot="10800000">
            <a:off x="-9" y="25954"/>
            <a:ext cx="3782585" cy="1378829"/>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97" name="Google Shape;197;p24"/>
          <p:cNvSpPr/>
          <p:nvPr/>
        </p:nvSpPr>
        <p:spPr>
          <a:xfrm>
            <a:off x="14936500" y="25975"/>
            <a:ext cx="3351894" cy="1378829"/>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198" name="Google Shape;198;p24"/>
          <p:cNvSpPr/>
          <p:nvPr/>
        </p:nvSpPr>
        <p:spPr>
          <a:xfrm>
            <a:off x="0" y="-121850"/>
            <a:ext cx="20027920" cy="10530706"/>
          </a:xfrm>
          <a:custGeom>
            <a:rect b="b" l="l" r="r" t="t"/>
            <a:pathLst>
              <a:path extrusionOk="0" h="10530706" w="18674051">
                <a:moveTo>
                  <a:pt x="0" y="0"/>
                </a:moveTo>
                <a:lnTo>
                  <a:pt x="18674051" y="0"/>
                </a:lnTo>
                <a:lnTo>
                  <a:pt x="18674051" y="10530706"/>
                </a:lnTo>
                <a:lnTo>
                  <a:pt x="0" y="10530706"/>
                </a:lnTo>
                <a:lnTo>
                  <a:pt x="0" y="0"/>
                </a:lnTo>
                <a:close/>
              </a:path>
            </a:pathLst>
          </a:custGeom>
          <a:blipFill rotWithShape="1">
            <a:blip r:embed="rId4">
              <a:alphaModFix amt="22000"/>
            </a:blip>
            <a:stretch>
              <a:fillRect b="0" l="-5339" r="-1899" t="-5069"/>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202" name="Shape 202"/>
        <p:cNvGrpSpPr/>
        <p:nvPr/>
      </p:nvGrpSpPr>
      <p:grpSpPr>
        <a:xfrm>
          <a:off x="0" y="0"/>
          <a:ext cx="0" cy="0"/>
          <a:chOff x="0" y="0"/>
          <a:chExt cx="0" cy="0"/>
        </a:xfrm>
      </p:grpSpPr>
      <p:sp>
        <p:nvSpPr>
          <p:cNvPr id="203" name="Google Shape;203;p25"/>
          <p:cNvSpPr/>
          <p:nvPr/>
        </p:nvSpPr>
        <p:spPr>
          <a:xfrm rot="10800000">
            <a:off x="11846726" y="263367"/>
            <a:ext cx="7677524" cy="3455583"/>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20" l="0" r="0" t="0"/>
            </a:stretch>
          </a:blipFill>
          <a:ln>
            <a:noFill/>
          </a:ln>
        </p:spPr>
      </p:sp>
      <p:sp>
        <p:nvSpPr>
          <p:cNvPr id="204" name="Google Shape;204;p25"/>
          <p:cNvSpPr/>
          <p:nvPr/>
        </p:nvSpPr>
        <p:spPr>
          <a:xfrm>
            <a:off x="0" y="799025"/>
            <a:ext cx="3937843" cy="2147189"/>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22" l="0" r="-3764" t="0"/>
            </a:stretch>
          </a:blipFill>
          <a:ln>
            <a:noFill/>
          </a:ln>
        </p:spPr>
      </p:sp>
      <p:sp>
        <p:nvSpPr>
          <p:cNvPr id="205" name="Google Shape;205;p25"/>
          <p:cNvSpPr/>
          <p:nvPr/>
        </p:nvSpPr>
        <p:spPr>
          <a:xfrm rot="10800000">
            <a:off x="2882213" y="8599892"/>
            <a:ext cx="5072761" cy="2024933"/>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206" name="Google Shape;206;p25"/>
          <p:cNvSpPr txBox="1"/>
          <p:nvPr/>
        </p:nvSpPr>
        <p:spPr>
          <a:xfrm>
            <a:off x="204175" y="145825"/>
            <a:ext cx="1777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200">
                <a:solidFill>
                  <a:srgbClr val="F3F3F3"/>
                </a:solidFill>
                <a:latin typeface="Cinzel"/>
                <a:ea typeface="Cinzel"/>
                <a:cs typeface="Cinzel"/>
                <a:sym typeface="Cinzel"/>
              </a:rPr>
              <a:t>Final Model Shoot-out</a:t>
            </a:r>
            <a:endParaRPr sz="1000">
              <a:solidFill>
                <a:srgbClr val="F3F3F3"/>
              </a:solidFill>
            </a:endParaRPr>
          </a:p>
        </p:txBody>
      </p:sp>
      <p:sp>
        <p:nvSpPr>
          <p:cNvPr id="207" name="Google Shape;207;p25"/>
          <p:cNvSpPr/>
          <p:nvPr/>
        </p:nvSpPr>
        <p:spPr>
          <a:xfrm>
            <a:off x="-816387" y="8599900"/>
            <a:ext cx="5570618" cy="2148470"/>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208" name="Google Shape;208;p25"/>
          <p:cNvSpPr/>
          <p:nvPr/>
        </p:nvSpPr>
        <p:spPr>
          <a:xfrm>
            <a:off x="15002848" y="8599900"/>
            <a:ext cx="3937843" cy="1756791"/>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pic>
        <p:nvPicPr>
          <p:cNvPr id="209" name="Google Shape;209;p25" title="Screenshot 2025-08-17 at 1.14.51 PM.png"/>
          <p:cNvPicPr preferRelativeResize="0"/>
          <p:nvPr/>
        </p:nvPicPr>
        <p:blipFill>
          <a:blip r:embed="rId4">
            <a:alphaModFix/>
          </a:blip>
          <a:stretch>
            <a:fillRect/>
          </a:stretch>
        </p:blipFill>
        <p:spPr>
          <a:xfrm>
            <a:off x="741287" y="1794950"/>
            <a:ext cx="16805425" cy="599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213" name="Shape 213"/>
        <p:cNvGrpSpPr/>
        <p:nvPr/>
      </p:nvGrpSpPr>
      <p:grpSpPr>
        <a:xfrm>
          <a:off x="0" y="0"/>
          <a:ext cx="0" cy="0"/>
          <a:chOff x="0" y="0"/>
          <a:chExt cx="0" cy="0"/>
        </a:xfrm>
      </p:grpSpPr>
      <p:sp>
        <p:nvSpPr>
          <p:cNvPr id="214" name="Google Shape;214;p26"/>
          <p:cNvSpPr txBox="1"/>
          <p:nvPr/>
        </p:nvSpPr>
        <p:spPr>
          <a:xfrm>
            <a:off x="287825" y="99400"/>
            <a:ext cx="10622700" cy="2826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b="1" lang="en-US" sz="5400">
                <a:solidFill>
                  <a:srgbClr val="F3F3F3"/>
                </a:solidFill>
                <a:latin typeface="Cinzel"/>
                <a:ea typeface="Cinzel"/>
                <a:cs typeface="Cinzel"/>
                <a:sym typeface="Cinzel"/>
              </a:rPr>
              <a:t>Early Radar: </a:t>
            </a:r>
            <a:endParaRPr b="1" sz="5400">
              <a:solidFill>
                <a:srgbClr val="F3F3F3"/>
              </a:solidFill>
              <a:latin typeface="Cinzel"/>
              <a:ea typeface="Cinzel"/>
              <a:cs typeface="Cinzel"/>
              <a:sym typeface="Cinzel"/>
            </a:endParaRPr>
          </a:p>
          <a:p>
            <a:pPr indent="0" lvl="0" marL="0" rtl="0" algn="l">
              <a:lnSpc>
                <a:spcPct val="120000"/>
              </a:lnSpc>
              <a:spcBef>
                <a:spcPts val="0"/>
              </a:spcBef>
              <a:spcAft>
                <a:spcPts val="0"/>
              </a:spcAft>
              <a:buNone/>
            </a:pPr>
            <a:r>
              <a:rPr b="1" lang="en-US" sz="5400">
                <a:solidFill>
                  <a:srgbClr val="F3F3F3"/>
                </a:solidFill>
                <a:latin typeface="Cinzel"/>
                <a:ea typeface="Cinzel"/>
                <a:cs typeface="Cinzel"/>
                <a:sym typeface="Cinzel"/>
              </a:rPr>
              <a:t>Can Churn Be Predicted a Week Out?</a:t>
            </a:r>
            <a:endParaRPr b="1" sz="8200">
              <a:solidFill>
                <a:srgbClr val="F8D893"/>
              </a:solidFill>
              <a:latin typeface="Cinzel"/>
              <a:ea typeface="Cinzel"/>
              <a:cs typeface="Cinzel"/>
              <a:sym typeface="Cinzel"/>
            </a:endParaRPr>
          </a:p>
        </p:txBody>
      </p:sp>
      <p:sp>
        <p:nvSpPr>
          <p:cNvPr id="215" name="Google Shape;215;p26"/>
          <p:cNvSpPr txBox="1"/>
          <p:nvPr/>
        </p:nvSpPr>
        <p:spPr>
          <a:xfrm>
            <a:off x="287825" y="3602200"/>
            <a:ext cx="10218600" cy="5241000"/>
          </a:xfrm>
          <a:prstGeom prst="rect">
            <a:avLst/>
          </a:prstGeom>
          <a:noFill/>
          <a:ln>
            <a:noFill/>
          </a:ln>
        </p:spPr>
        <p:txBody>
          <a:bodyPr anchorCtr="0" anchor="t" bIns="0" lIns="0" spcFirstLastPara="1" rIns="0" wrap="square" tIns="0">
            <a:spAutoFit/>
          </a:bodyPr>
          <a:lstStyle/>
          <a:p>
            <a:pPr indent="-419100" lvl="0" marL="457200" rtl="0" algn="l">
              <a:lnSpc>
                <a:spcPct val="115000"/>
              </a:lnSpc>
              <a:spcBef>
                <a:spcPts val="1200"/>
              </a:spcBef>
              <a:spcAft>
                <a:spcPts val="0"/>
              </a:spcAft>
              <a:buClr>
                <a:schemeClr val="dk1"/>
              </a:buClr>
              <a:buSzPts val="3000"/>
              <a:buChar char="●"/>
            </a:pPr>
            <a:r>
              <a:rPr b="1" lang="en-US" sz="3000">
                <a:solidFill>
                  <a:schemeClr val="dk1"/>
                </a:solidFill>
                <a:latin typeface="Cambria"/>
                <a:ea typeface="Cambria"/>
                <a:cs typeface="Cambria"/>
                <a:sym typeface="Cambria"/>
              </a:rPr>
              <a:t>Winner:</a:t>
            </a:r>
            <a:r>
              <a:rPr lang="en-US" sz="3000">
                <a:solidFill>
                  <a:schemeClr val="dk1"/>
                </a:solidFill>
                <a:latin typeface="Cambria"/>
                <a:ea typeface="Cambria"/>
                <a:cs typeface="Cambria"/>
                <a:sym typeface="Cambria"/>
              </a:rPr>
              <a:t> Logistic Regression (L1), tuned</a:t>
            </a:r>
            <a:br>
              <a:rPr i="1" lang="en-US" sz="3000">
                <a:solidFill>
                  <a:schemeClr val="dk1"/>
                </a:solidFill>
                <a:latin typeface="Cambria"/>
                <a:ea typeface="Cambria"/>
                <a:cs typeface="Cambria"/>
                <a:sym typeface="Cambria"/>
              </a:rPr>
            </a:br>
            <a:endParaRPr i="1" sz="3000">
              <a:solidFill>
                <a:schemeClr val="dk1"/>
              </a:solidFill>
              <a:latin typeface="Cambria"/>
              <a:ea typeface="Cambria"/>
              <a:cs typeface="Cambria"/>
              <a:sym typeface="Cambria"/>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latin typeface="Cambria"/>
                <a:ea typeface="Cambria"/>
                <a:cs typeface="Cambria"/>
                <a:sym typeface="Cambria"/>
              </a:rPr>
              <a:t>Why it wins:</a:t>
            </a:r>
            <a:r>
              <a:rPr lang="en-US" sz="3000">
                <a:solidFill>
                  <a:schemeClr val="dk1"/>
                </a:solidFill>
                <a:latin typeface="Cambria"/>
                <a:ea typeface="Cambria"/>
                <a:cs typeface="Cambria"/>
                <a:sym typeface="Cambria"/>
              </a:rPr>
              <a:t> Recall-first early warning; interpretable; simple to ship.</a:t>
            </a:r>
            <a:br>
              <a:rPr lang="en-US" sz="3000">
                <a:solidFill>
                  <a:schemeClr val="dk1"/>
                </a:solidFill>
                <a:latin typeface="Cambria"/>
                <a:ea typeface="Cambria"/>
                <a:cs typeface="Cambria"/>
                <a:sym typeface="Cambria"/>
              </a:rPr>
            </a:br>
            <a:endParaRPr sz="3000">
              <a:solidFill>
                <a:schemeClr val="dk1"/>
              </a:solidFill>
              <a:latin typeface="Cambria"/>
              <a:ea typeface="Cambria"/>
              <a:cs typeface="Cambria"/>
              <a:sym typeface="Cambria"/>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latin typeface="Cambria"/>
                <a:ea typeface="Cambria"/>
                <a:cs typeface="Cambria"/>
                <a:sym typeface="Cambria"/>
              </a:rPr>
              <a:t>Hold-out results:</a:t>
            </a:r>
            <a:r>
              <a:rPr lang="en-US" sz="3000">
                <a:solidFill>
                  <a:schemeClr val="dk1"/>
                </a:solidFill>
                <a:latin typeface="Cambria"/>
                <a:ea typeface="Cambria"/>
                <a:cs typeface="Cambria"/>
                <a:sym typeface="Cambria"/>
              </a:rPr>
              <a:t> </a:t>
            </a:r>
            <a:r>
              <a:rPr lang="en-US" sz="3000">
                <a:solidFill>
                  <a:schemeClr val="dk1"/>
                </a:solidFill>
                <a:latin typeface="Cambria"/>
                <a:ea typeface="Cambria"/>
                <a:cs typeface="Cambria"/>
                <a:sym typeface="Cambria"/>
              </a:rPr>
              <a:t>Recall 0.97 </a:t>
            </a:r>
            <a:r>
              <a:rPr i="1" lang="en-US" sz="3000">
                <a:solidFill>
                  <a:schemeClr val="dk1"/>
                </a:solidFill>
                <a:latin typeface="Cambria"/>
                <a:ea typeface="Cambria"/>
                <a:cs typeface="Cambria"/>
                <a:sym typeface="Cambria"/>
              </a:rPr>
              <a:t>(F1 0.47)</a:t>
            </a:r>
            <a:r>
              <a:rPr lang="en-US" sz="3000">
                <a:solidFill>
                  <a:schemeClr val="dk1"/>
                </a:solidFill>
                <a:latin typeface="Cambria"/>
                <a:ea typeface="Cambria"/>
                <a:cs typeface="Cambria"/>
                <a:sym typeface="Cambria"/>
              </a:rPr>
              <a:t> on the 7-day churn label.</a:t>
            </a:r>
            <a:br>
              <a:rPr lang="en-US" sz="3000">
                <a:solidFill>
                  <a:schemeClr val="dk1"/>
                </a:solidFill>
                <a:latin typeface="Cambria"/>
                <a:ea typeface="Cambria"/>
                <a:cs typeface="Cambria"/>
                <a:sym typeface="Cambria"/>
              </a:rPr>
            </a:br>
            <a:endParaRPr sz="3000">
              <a:solidFill>
                <a:schemeClr val="dk1"/>
              </a:solidFill>
              <a:latin typeface="Cambria"/>
              <a:ea typeface="Cambria"/>
              <a:cs typeface="Cambria"/>
              <a:sym typeface="Cambria"/>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latin typeface="Cambria"/>
                <a:ea typeface="Cambria"/>
                <a:cs typeface="Cambria"/>
                <a:sym typeface="Cambria"/>
              </a:rPr>
              <a:t>What it enables:</a:t>
            </a:r>
            <a:r>
              <a:rPr lang="en-US" sz="3000">
                <a:solidFill>
                  <a:schemeClr val="dk1"/>
                </a:solidFill>
                <a:latin typeface="Cambria"/>
                <a:ea typeface="Cambria"/>
                <a:cs typeface="Cambria"/>
                <a:sym typeface="Cambria"/>
              </a:rPr>
              <a:t> Nightly risk list for Live-Ops; coefficients make nudges explainable.</a:t>
            </a:r>
            <a:endParaRPr sz="3000">
              <a:solidFill>
                <a:schemeClr val="dk1"/>
              </a:solidFill>
              <a:latin typeface="Cambria"/>
              <a:ea typeface="Cambria"/>
              <a:cs typeface="Cambria"/>
              <a:sym typeface="Cambria"/>
            </a:endParaRPr>
          </a:p>
        </p:txBody>
      </p:sp>
      <p:sp>
        <p:nvSpPr>
          <p:cNvPr id="216" name="Google Shape;216;p26"/>
          <p:cNvSpPr/>
          <p:nvPr/>
        </p:nvSpPr>
        <p:spPr>
          <a:xfrm>
            <a:off x="14271410" y="8149605"/>
            <a:ext cx="5198472" cy="2439988"/>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22" l="0" r="-3764" t="0"/>
            </a:stretch>
          </a:blipFill>
          <a:ln>
            <a:noFill/>
          </a:ln>
        </p:spPr>
      </p:sp>
      <p:pic>
        <p:nvPicPr>
          <p:cNvPr id="217" name="Google Shape;217;p26"/>
          <p:cNvPicPr preferRelativeResize="0"/>
          <p:nvPr/>
        </p:nvPicPr>
        <p:blipFill>
          <a:blip r:embed="rId4">
            <a:alphaModFix/>
          </a:blip>
          <a:stretch>
            <a:fillRect/>
          </a:stretch>
        </p:blipFill>
        <p:spPr>
          <a:xfrm>
            <a:off x="11565800" y="0"/>
            <a:ext cx="6722200" cy="10287000"/>
          </a:xfrm>
          <a:prstGeom prst="rect">
            <a:avLst/>
          </a:prstGeom>
          <a:noFill/>
          <a:ln>
            <a:noFill/>
          </a:ln>
        </p:spPr>
      </p:pic>
      <p:sp>
        <p:nvSpPr>
          <p:cNvPr id="218" name="Google Shape;218;p26"/>
          <p:cNvSpPr/>
          <p:nvPr/>
        </p:nvSpPr>
        <p:spPr>
          <a:xfrm>
            <a:off x="8763125" y="0"/>
            <a:ext cx="2798765" cy="1283711"/>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219" name="Google Shape;219;p26"/>
          <p:cNvSpPr/>
          <p:nvPr/>
        </p:nvSpPr>
        <p:spPr>
          <a:xfrm>
            <a:off x="9669575" y="7950550"/>
            <a:ext cx="4601815" cy="2336461"/>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12238175" y="152400"/>
            <a:ext cx="6049826" cy="9982198"/>
          </a:xfrm>
          <a:prstGeom prst="rect">
            <a:avLst/>
          </a:prstGeom>
          <a:noFill/>
          <a:ln>
            <a:noFill/>
          </a:ln>
        </p:spPr>
      </p:pic>
      <p:sp>
        <p:nvSpPr>
          <p:cNvPr id="225" name="Google Shape;225;p27"/>
          <p:cNvSpPr txBox="1"/>
          <p:nvPr/>
        </p:nvSpPr>
        <p:spPr>
          <a:xfrm>
            <a:off x="317375" y="152400"/>
            <a:ext cx="11920800" cy="15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400">
                <a:solidFill>
                  <a:srgbClr val="F3F3F3"/>
                </a:solidFill>
                <a:latin typeface="Cinzel"/>
                <a:ea typeface="Cinzel"/>
                <a:cs typeface="Cinzel"/>
                <a:sym typeface="Cinzel"/>
              </a:rPr>
              <a:t>The Playbook:                               Flag → Nudge → Retain </a:t>
            </a:r>
            <a:endParaRPr b="1" sz="6400">
              <a:solidFill>
                <a:srgbClr val="F3F3F3"/>
              </a:solidFill>
              <a:latin typeface="Cinzel"/>
              <a:ea typeface="Cinzel"/>
              <a:cs typeface="Cinzel"/>
              <a:sym typeface="Cinzel"/>
            </a:endParaRPr>
          </a:p>
        </p:txBody>
      </p:sp>
      <p:sp>
        <p:nvSpPr>
          <p:cNvPr id="226" name="Google Shape;226;p27"/>
          <p:cNvSpPr txBox="1"/>
          <p:nvPr/>
        </p:nvSpPr>
        <p:spPr>
          <a:xfrm>
            <a:off x="317375" y="3169225"/>
            <a:ext cx="11920800" cy="62778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1200"/>
              </a:spcBef>
              <a:spcAft>
                <a:spcPts val="0"/>
              </a:spcAft>
              <a:buClr>
                <a:schemeClr val="dk1"/>
              </a:buClr>
              <a:buSzPts val="2900"/>
              <a:buFont typeface="Cambria"/>
              <a:buChar char="●"/>
            </a:pPr>
            <a:r>
              <a:rPr b="1" lang="en-US" sz="2900">
                <a:solidFill>
                  <a:schemeClr val="dk1"/>
                </a:solidFill>
                <a:latin typeface="Cambria"/>
                <a:ea typeface="Cambria"/>
                <a:cs typeface="Cambria"/>
                <a:sym typeface="Cambria"/>
              </a:rPr>
              <a:t>Targeting:</a:t>
            </a:r>
            <a:r>
              <a:rPr lang="en-US" sz="2900">
                <a:solidFill>
                  <a:schemeClr val="dk1"/>
                </a:solidFill>
                <a:latin typeface="Cambria"/>
                <a:ea typeface="Cambria"/>
                <a:cs typeface="Cambria"/>
                <a:sym typeface="Cambria"/>
              </a:rPr>
              <a:t> Threshold from precision–recall (PR) curve; prioritize lower assists/knocks and a Monday spike.</a:t>
            </a:r>
            <a:br>
              <a:rPr lang="en-US" sz="2900">
                <a:solidFill>
                  <a:schemeClr val="dk1"/>
                </a:solidFill>
                <a:latin typeface="Cambria"/>
                <a:ea typeface="Cambria"/>
                <a:cs typeface="Cambria"/>
                <a:sym typeface="Cambria"/>
              </a:rPr>
            </a:br>
            <a:endParaRPr sz="2900">
              <a:solidFill>
                <a:schemeClr val="dk1"/>
              </a:solidFill>
              <a:latin typeface="Cambria"/>
              <a:ea typeface="Cambria"/>
              <a:cs typeface="Cambria"/>
              <a:sym typeface="Cambria"/>
            </a:endParaRPr>
          </a:p>
          <a:p>
            <a:pPr indent="-412750" lvl="0" marL="457200" rtl="0" algn="l">
              <a:lnSpc>
                <a:spcPct val="115000"/>
              </a:lnSpc>
              <a:spcBef>
                <a:spcPts val="0"/>
              </a:spcBef>
              <a:spcAft>
                <a:spcPts val="0"/>
              </a:spcAft>
              <a:buClr>
                <a:schemeClr val="dk1"/>
              </a:buClr>
              <a:buSzPts val="2900"/>
              <a:buFont typeface="Cambria"/>
              <a:buChar char="●"/>
            </a:pPr>
            <a:r>
              <a:rPr b="1" lang="en-US" sz="2900">
                <a:solidFill>
                  <a:schemeClr val="dk1"/>
                </a:solidFill>
                <a:latin typeface="Cambria"/>
                <a:ea typeface="Cambria"/>
                <a:cs typeface="Cambria"/>
                <a:sym typeface="Cambria"/>
              </a:rPr>
              <a:t>Timing:</a:t>
            </a:r>
            <a:r>
              <a:rPr lang="en-US" sz="2900">
                <a:solidFill>
                  <a:schemeClr val="dk1"/>
                </a:solidFill>
                <a:latin typeface="Cambria"/>
                <a:ea typeface="Cambria"/>
                <a:cs typeface="Cambria"/>
                <a:sym typeface="Cambria"/>
              </a:rPr>
              <a:t> Nudge at 5–6 idle days (just before the 7-day label).</a:t>
            </a:r>
            <a:br>
              <a:rPr lang="en-US" sz="2900">
                <a:solidFill>
                  <a:schemeClr val="dk1"/>
                </a:solidFill>
                <a:latin typeface="Cambria"/>
                <a:ea typeface="Cambria"/>
                <a:cs typeface="Cambria"/>
                <a:sym typeface="Cambria"/>
              </a:rPr>
            </a:br>
            <a:endParaRPr sz="2900">
              <a:solidFill>
                <a:schemeClr val="dk1"/>
              </a:solidFill>
              <a:latin typeface="Cambria"/>
              <a:ea typeface="Cambria"/>
              <a:cs typeface="Cambria"/>
              <a:sym typeface="Cambria"/>
            </a:endParaRPr>
          </a:p>
          <a:p>
            <a:pPr indent="-412750" lvl="0" marL="457200" rtl="0" algn="l">
              <a:lnSpc>
                <a:spcPct val="115000"/>
              </a:lnSpc>
              <a:spcBef>
                <a:spcPts val="0"/>
              </a:spcBef>
              <a:spcAft>
                <a:spcPts val="0"/>
              </a:spcAft>
              <a:buClr>
                <a:schemeClr val="dk1"/>
              </a:buClr>
              <a:buSzPts val="2900"/>
              <a:buFont typeface="Cambria"/>
              <a:buChar char="●"/>
            </a:pPr>
            <a:r>
              <a:rPr b="1" lang="en-US" sz="2900">
                <a:solidFill>
                  <a:schemeClr val="dk1"/>
                </a:solidFill>
                <a:latin typeface="Cambria"/>
                <a:ea typeface="Cambria"/>
                <a:cs typeface="Cambria"/>
                <a:sym typeface="Cambria"/>
              </a:rPr>
              <a:t>Tactics:</a:t>
            </a:r>
            <a:r>
              <a:rPr lang="en-US" sz="2900">
                <a:solidFill>
                  <a:schemeClr val="dk1"/>
                </a:solidFill>
                <a:latin typeface="Cambria"/>
                <a:ea typeface="Cambria"/>
                <a:cs typeface="Cambria"/>
                <a:sym typeface="Cambria"/>
              </a:rPr>
              <a:t> Reminders, squad-up/assist challenges, Limited-Time Modes (LTMs) surfacing, rank-placement prompts.</a:t>
            </a:r>
            <a:br>
              <a:rPr lang="en-US" sz="2900">
                <a:solidFill>
                  <a:schemeClr val="dk1"/>
                </a:solidFill>
                <a:latin typeface="Cambria"/>
                <a:ea typeface="Cambria"/>
                <a:cs typeface="Cambria"/>
                <a:sym typeface="Cambria"/>
              </a:rPr>
            </a:br>
            <a:endParaRPr sz="2900">
              <a:solidFill>
                <a:schemeClr val="dk1"/>
              </a:solidFill>
              <a:latin typeface="Cambria"/>
              <a:ea typeface="Cambria"/>
              <a:cs typeface="Cambria"/>
              <a:sym typeface="Cambria"/>
            </a:endParaRPr>
          </a:p>
          <a:p>
            <a:pPr indent="-412750" lvl="0" marL="457200" rtl="0" algn="l">
              <a:lnSpc>
                <a:spcPct val="115000"/>
              </a:lnSpc>
              <a:spcBef>
                <a:spcPts val="0"/>
              </a:spcBef>
              <a:spcAft>
                <a:spcPts val="0"/>
              </a:spcAft>
              <a:buClr>
                <a:schemeClr val="dk1"/>
              </a:buClr>
              <a:buSzPts val="2900"/>
              <a:buFont typeface="Cambria"/>
              <a:buChar char="●"/>
            </a:pPr>
            <a:r>
              <a:rPr b="1" lang="en-US" sz="2900">
                <a:solidFill>
                  <a:schemeClr val="dk1"/>
                </a:solidFill>
                <a:latin typeface="Cambria"/>
                <a:ea typeface="Cambria"/>
                <a:cs typeface="Cambria"/>
                <a:sym typeface="Cambria"/>
              </a:rPr>
              <a:t>Guardrails:</a:t>
            </a:r>
            <a:r>
              <a:rPr lang="en-US" sz="2900">
                <a:solidFill>
                  <a:schemeClr val="dk1"/>
                </a:solidFill>
                <a:latin typeface="Cambria"/>
                <a:ea typeface="Cambria"/>
                <a:cs typeface="Cambria"/>
                <a:sym typeface="Cambria"/>
              </a:rPr>
              <a:t> </a:t>
            </a:r>
            <a:r>
              <a:rPr lang="en-US" sz="2900">
                <a:solidFill>
                  <a:schemeClr val="dk1"/>
                </a:solidFill>
                <a:latin typeface="Cambria"/>
                <a:ea typeface="Cambria"/>
                <a:cs typeface="Cambria"/>
                <a:sym typeface="Cambria"/>
              </a:rPr>
              <a:t>Outreach cap, cooldowns, max touches/week.</a:t>
            </a:r>
            <a:br>
              <a:rPr lang="en-US" sz="2900">
                <a:solidFill>
                  <a:schemeClr val="dk1"/>
                </a:solidFill>
                <a:latin typeface="Cambria"/>
                <a:ea typeface="Cambria"/>
                <a:cs typeface="Cambria"/>
                <a:sym typeface="Cambria"/>
              </a:rPr>
            </a:br>
            <a:endParaRPr sz="2900">
              <a:solidFill>
                <a:schemeClr val="dk1"/>
              </a:solidFill>
              <a:latin typeface="Cambria"/>
              <a:ea typeface="Cambria"/>
              <a:cs typeface="Cambria"/>
              <a:sym typeface="Cambria"/>
            </a:endParaRPr>
          </a:p>
          <a:p>
            <a:pPr indent="-412750" lvl="0" marL="457200" rtl="0" algn="l">
              <a:lnSpc>
                <a:spcPct val="115000"/>
              </a:lnSpc>
              <a:spcBef>
                <a:spcPts val="0"/>
              </a:spcBef>
              <a:spcAft>
                <a:spcPts val="0"/>
              </a:spcAft>
              <a:buClr>
                <a:schemeClr val="dk1"/>
              </a:buClr>
              <a:buSzPts val="2900"/>
              <a:buFont typeface="Cambria"/>
              <a:buChar char="●"/>
            </a:pPr>
            <a:r>
              <a:rPr b="1" lang="en-US" sz="2900">
                <a:solidFill>
                  <a:schemeClr val="dk1"/>
                </a:solidFill>
                <a:latin typeface="Cambria"/>
                <a:ea typeface="Cambria"/>
                <a:cs typeface="Cambria"/>
                <a:sym typeface="Cambria"/>
              </a:rPr>
              <a:t>Learning loop:</a:t>
            </a:r>
            <a:r>
              <a:rPr lang="en-US" sz="2900">
                <a:solidFill>
                  <a:schemeClr val="dk1"/>
                </a:solidFill>
                <a:latin typeface="Cambria"/>
                <a:ea typeface="Cambria"/>
                <a:cs typeface="Cambria"/>
                <a:sym typeface="Cambria"/>
              </a:rPr>
              <a:t> Log actions→outcomes; weekly precision/recall review; monitor drift, refit each season, A/B test nudges.</a:t>
            </a:r>
            <a:endParaRPr sz="49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51" name="Shape 51"/>
        <p:cNvGrpSpPr/>
        <p:nvPr/>
      </p:nvGrpSpPr>
      <p:grpSpPr>
        <a:xfrm>
          <a:off x="0" y="0"/>
          <a:ext cx="0" cy="0"/>
          <a:chOff x="0" y="0"/>
          <a:chExt cx="0" cy="0"/>
        </a:xfrm>
      </p:grpSpPr>
      <p:sp>
        <p:nvSpPr>
          <p:cNvPr id="52" name="Google Shape;52;p11"/>
          <p:cNvSpPr/>
          <p:nvPr/>
        </p:nvSpPr>
        <p:spPr>
          <a:xfrm rot="10800000">
            <a:off x="14430512" y="593"/>
            <a:ext cx="3857488" cy="194908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53" name="Google Shape;53;p11"/>
          <p:cNvSpPr/>
          <p:nvPr/>
        </p:nvSpPr>
        <p:spPr>
          <a:xfrm>
            <a:off x="0" y="-19400"/>
            <a:ext cx="4002823" cy="2019090"/>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54" name="Google Shape;54;p11"/>
          <p:cNvSpPr txBox="1"/>
          <p:nvPr/>
        </p:nvSpPr>
        <p:spPr>
          <a:xfrm>
            <a:off x="623850" y="0"/>
            <a:ext cx="170403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rgbClr val="F3F3F3"/>
                </a:solidFill>
                <a:latin typeface="Cinzel"/>
                <a:ea typeface="Cinzel"/>
                <a:cs typeface="Cinzel"/>
                <a:sym typeface="Cinzel"/>
              </a:rPr>
              <a:t>Behind the Eclipse: </a:t>
            </a:r>
            <a:endParaRPr b="1" sz="7200">
              <a:solidFill>
                <a:srgbClr val="F3F3F3"/>
              </a:solidFill>
              <a:latin typeface="Cinzel"/>
              <a:ea typeface="Cinzel"/>
              <a:cs typeface="Cinzel"/>
              <a:sym typeface="Cinzel"/>
            </a:endParaRPr>
          </a:p>
          <a:p>
            <a:pPr indent="0" lvl="0" marL="0" rtl="0" algn="ctr">
              <a:spcBef>
                <a:spcPts val="0"/>
              </a:spcBef>
              <a:spcAft>
                <a:spcPts val="0"/>
              </a:spcAft>
              <a:buNone/>
            </a:pPr>
            <a:r>
              <a:rPr b="1" lang="en-US" sz="7200">
                <a:solidFill>
                  <a:srgbClr val="F3F3F3"/>
                </a:solidFill>
                <a:latin typeface="Cinzel"/>
                <a:ea typeface="Cinzel"/>
                <a:cs typeface="Cinzel"/>
                <a:sym typeface="Cinzel"/>
              </a:rPr>
              <a:t>What Drives This Study</a:t>
            </a:r>
            <a:endParaRPr>
              <a:solidFill>
                <a:srgbClr val="F3F3F3"/>
              </a:solidFill>
            </a:endParaRPr>
          </a:p>
        </p:txBody>
      </p:sp>
      <p:sp>
        <p:nvSpPr>
          <p:cNvPr id="55" name="Google Shape;55;p11"/>
          <p:cNvSpPr txBox="1"/>
          <p:nvPr/>
        </p:nvSpPr>
        <p:spPr>
          <a:xfrm>
            <a:off x="723854" y="3232020"/>
            <a:ext cx="4149600" cy="936600"/>
          </a:xfrm>
          <a:prstGeom prst="rect">
            <a:avLst/>
          </a:prstGeom>
          <a:noFill/>
          <a:ln>
            <a:noFill/>
          </a:ln>
        </p:spPr>
        <p:txBody>
          <a:bodyPr anchorCtr="0" anchor="t" bIns="126450" lIns="126450" spcFirstLastPara="1" rIns="126450" wrap="square" tIns="126450">
            <a:spAutoFit/>
          </a:bodyPr>
          <a:lstStyle/>
          <a:p>
            <a:pPr indent="0" lvl="0" marL="0" rtl="0" algn="ctr">
              <a:spcBef>
                <a:spcPts val="0"/>
              </a:spcBef>
              <a:spcAft>
                <a:spcPts val="0"/>
              </a:spcAft>
              <a:buNone/>
            </a:pPr>
            <a:r>
              <a:rPr b="1" lang="en-US" sz="4426">
                <a:solidFill>
                  <a:schemeClr val="dk1"/>
                </a:solidFill>
                <a:latin typeface="Cinzel"/>
                <a:ea typeface="Cinzel"/>
                <a:cs typeface="Cinzel"/>
                <a:sym typeface="Cinzel"/>
              </a:rPr>
              <a:t>Inspiration</a:t>
            </a:r>
            <a:endParaRPr b="1" sz="4426">
              <a:solidFill>
                <a:schemeClr val="dk1"/>
              </a:solidFill>
              <a:latin typeface="Cinzel"/>
              <a:ea typeface="Cinzel"/>
              <a:cs typeface="Cinzel"/>
              <a:sym typeface="Cinzel"/>
            </a:endParaRPr>
          </a:p>
        </p:txBody>
      </p:sp>
      <p:sp>
        <p:nvSpPr>
          <p:cNvPr id="56" name="Google Shape;56;p11"/>
          <p:cNvSpPr txBox="1"/>
          <p:nvPr/>
        </p:nvSpPr>
        <p:spPr>
          <a:xfrm>
            <a:off x="7069360" y="3232020"/>
            <a:ext cx="4149600" cy="936600"/>
          </a:xfrm>
          <a:prstGeom prst="rect">
            <a:avLst/>
          </a:prstGeom>
          <a:noFill/>
          <a:ln>
            <a:noFill/>
          </a:ln>
        </p:spPr>
        <p:txBody>
          <a:bodyPr anchorCtr="0" anchor="t" bIns="126450" lIns="126450" spcFirstLastPara="1" rIns="126450" wrap="square" tIns="126450">
            <a:spAutoFit/>
          </a:bodyPr>
          <a:lstStyle/>
          <a:p>
            <a:pPr indent="0" lvl="0" marL="0" rtl="0" algn="ctr">
              <a:spcBef>
                <a:spcPts val="0"/>
              </a:spcBef>
              <a:spcAft>
                <a:spcPts val="0"/>
              </a:spcAft>
              <a:buNone/>
            </a:pPr>
            <a:r>
              <a:rPr b="1" lang="en-US" sz="4426">
                <a:solidFill>
                  <a:schemeClr val="dk1"/>
                </a:solidFill>
                <a:latin typeface="Cinzel"/>
                <a:ea typeface="Cinzel"/>
                <a:cs typeface="Cinzel"/>
                <a:sym typeface="Cinzel"/>
              </a:rPr>
              <a:t>Scope</a:t>
            </a:r>
            <a:endParaRPr b="1" sz="4426">
              <a:solidFill>
                <a:schemeClr val="dk1"/>
              </a:solidFill>
              <a:latin typeface="Cinzel"/>
              <a:ea typeface="Cinzel"/>
              <a:cs typeface="Cinzel"/>
              <a:sym typeface="Cinzel"/>
            </a:endParaRPr>
          </a:p>
        </p:txBody>
      </p:sp>
      <p:sp>
        <p:nvSpPr>
          <p:cNvPr id="57" name="Google Shape;57;p11"/>
          <p:cNvSpPr txBox="1"/>
          <p:nvPr/>
        </p:nvSpPr>
        <p:spPr>
          <a:xfrm>
            <a:off x="13222644" y="3232029"/>
            <a:ext cx="4149600" cy="936600"/>
          </a:xfrm>
          <a:prstGeom prst="rect">
            <a:avLst/>
          </a:prstGeom>
          <a:noFill/>
          <a:ln>
            <a:noFill/>
          </a:ln>
        </p:spPr>
        <p:txBody>
          <a:bodyPr anchorCtr="0" anchor="t" bIns="126450" lIns="126450" spcFirstLastPara="1" rIns="126450" wrap="square" tIns="126450">
            <a:spAutoFit/>
          </a:bodyPr>
          <a:lstStyle/>
          <a:p>
            <a:pPr indent="0" lvl="0" marL="0" rtl="0" algn="ctr">
              <a:spcBef>
                <a:spcPts val="0"/>
              </a:spcBef>
              <a:spcAft>
                <a:spcPts val="0"/>
              </a:spcAft>
              <a:buNone/>
            </a:pPr>
            <a:r>
              <a:rPr b="1" lang="en-US" sz="4426">
                <a:solidFill>
                  <a:schemeClr val="dk1"/>
                </a:solidFill>
                <a:latin typeface="Cinzel"/>
                <a:ea typeface="Cinzel"/>
                <a:cs typeface="Cinzel"/>
                <a:sym typeface="Cinzel"/>
              </a:rPr>
              <a:t>Objective</a:t>
            </a:r>
            <a:endParaRPr b="1" sz="4426">
              <a:solidFill>
                <a:schemeClr val="dk1"/>
              </a:solidFill>
              <a:latin typeface="Cinzel"/>
              <a:ea typeface="Cinzel"/>
              <a:cs typeface="Cinzel"/>
              <a:sym typeface="Cinzel"/>
            </a:endParaRPr>
          </a:p>
        </p:txBody>
      </p:sp>
      <p:grpSp>
        <p:nvGrpSpPr>
          <p:cNvPr id="58" name="Google Shape;58;p11"/>
          <p:cNvGrpSpPr/>
          <p:nvPr/>
        </p:nvGrpSpPr>
        <p:grpSpPr>
          <a:xfrm>
            <a:off x="13109757" y="4168613"/>
            <a:ext cx="4374988" cy="4708827"/>
            <a:chOff x="0" y="-241102"/>
            <a:chExt cx="5115150" cy="5505469"/>
          </a:xfrm>
        </p:grpSpPr>
        <p:grpSp>
          <p:nvGrpSpPr>
            <p:cNvPr id="59" name="Google Shape;59;p11"/>
            <p:cNvGrpSpPr/>
            <p:nvPr/>
          </p:nvGrpSpPr>
          <p:grpSpPr>
            <a:xfrm>
              <a:off x="0" y="-241102"/>
              <a:ext cx="5115150" cy="5505469"/>
              <a:chOff x="0" y="-47625"/>
              <a:chExt cx="1010400" cy="1087500"/>
            </a:xfrm>
          </p:grpSpPr>
          <p:sp>
            <p:nvSpPr>
              <p:cNvPr id="60" name="Google Shape;60;p11"/>
              <p:cNvSpPr/>
              <p:nvPr/>
            </p:nvSpPr>
            <p:spPr>
              <a:xfrm>
                <a:off x="0" y="0"/>
                <a:ext cx="1010316" cy="1039776"/>
              </a:xfrm>
              <a:custGeom>
                <a:rect b="b" l="l" r="r" t="t"/>
                <a:pathLst>
                  <a:path extrusionOk="0" h="1039776" w="1010316">
                    <a:moveTo>
                      <a:pt x="102928" y="0"/>
                    </a:moveTo>
                    <a:lnTo>
                      <a:pt x="907387" y="0"/>
                    </a:lnTo>
                    <a:cubicBezTo>
                      <a:pt x="964233" y="0"/>
                      <a:pt x="1010316" y="46083"/>
                      <a:pt x="1010316" y="102928"/>
                    </a:cubicBezTo>
                    <a:lnTo>
                      <a:pt x="1010316" y="936848"/>
                    </a:lnTo>
                    <a:cubicBezTo>
                      <a:pt x="1010316" y="964146"/>
                      <a:pt x="999471" y="990326"/>
                      <a:pt x="980169" y="1009629"/>
                    </a:cubicBezTo>
                    <a:cubicBezTo>
                      <a:pt x="960866" y="1028932"/>
                      <a:pt x="934685" y="1039776"/>
                      <a:pt x="907387" y="1039776"/>
                    </a:cubicBezTo>
                    <a:lnTo>
                      <a:pt x="102928" y="1039776"/>
                    </a:lnTo>
                    <a:cubicBezTo>
                      <a:pt x="46083" y="1039776"/>
                      <a:pt x="0" y="993693"/>
                      <a:pt x="0" y="936848"/>
                    </a:cubicBezTo>
                    <a:lnTo>
                      <a:pt x="0" y="102928"/>
                    </a:lnTo>
                    <a:cubicBezTo>
                      <a:pt x="0" y="75630"/>
                      <a:pt x="10844" y="49450"/>
                      <a:pt x="30147" y="30147"/>
                    </a:cubicBezTo>
                    <a:cubicBezTo>
                      <a:pt x="49450" y="10844"/>
                      <a:pt x="75630" y="0"/>
                      <a:pt x="102928" y="0"/>
                    </a:cubicBezTo>
                    <a:close/>
                  </a:path>
                </a:pathLst>
              </a:custGeom>
              <a:solidFill>
                <a:srgbClr val="351912"/>
              </a:solidFill>
              <a:ln cap="rnd" cmpd="sng" w="43450">
                <a:solidFill>
                  <a:srgbClr val="FFFFFF"/>
                </a:solidFill>
                <a:prstDash val="solid"/>
                <a:round/>
                <a:headEnd len="sm" w="sm" type="none"/>
                <a:tailEnd len="sm" w="sm" type="none"/>
              </a:ln>
            </p:spPr>
            <p:txBody>
              <a:bodyPr anchorCtr="0" anchor="ctr" bIns="104300" lIns="104300" spcFirstLastPara="1" rIns="104300" wrap="square" tIns="104300">
                <a:noAutofit/>
              </a:bodyPr>
              <a:lstStyle/>
              <a:p>
                <a:pPr indent="0" lvl="0" marL="0" rtl="0" algn="l">
                  <a:spcBef>
                    <a:spcPts val="0"/>
                  </a:spcBef>
                  <a:spcAft>
                    <a:spcPts val="0"/>
                  </a:spcAft>
                  <a:buNone/>
                </a:pPr>
                <a:r>
                  <a:t/>
                </a:r>
                <a:endParaRPr/>
              </a:p>
            </p:txBody>
          </p:sp>
          <p:sp>
            <p:nvSpPr>
              <p:cNvPr id="61" name="Google Shape;61;p11"/>
              <p:cNvSpPr txBox="1"/>
              <p:nvPr/>
            </p:nvSpPr>
            <p:spPr>
              <a:xfrm>
                <a:off x="0" y="-47625"/>
                <a:ext cx="1010400" cy="1087500"/>
              </a:xfrm>
              <a:prstGeom prst="rect">
                <a:avLst/>
              </a:prstGeom>
              <a:noFill/>
              <a:ln>
                <a:noFill/>
              </a:ln>
            </p:spPr>
            <p:txBody>
              <a:bodyPr anchorCtr="0" anchor="ctr" bIns="57925" lIns="57925" spcFirstLastPara="1" rIns="57925" wrap="square" tIns="57925">
                <a:noAutofit/>
              </a:bodyPr>
              <a:lstStyle/>
              <a:p>
                <a:pPr indent="0" lvl="0" marL="0" marR="0" rtl="0" algn="ctr">
                  <a:lnSpc>
                    <a:spcPct val="186611"/>
                  </a:lnSpc>
                  <a:spcBef>
                    <a:spcPts val="0"/>
                  </a:spcBef>
                  <a:spcAft>
                    <a:spcPts val="0"/>
                  </a:spcAft>
                  <a:buNone/>
                </a:pPr>
                <a:r>
                  <a:t/>
                </a:r>
                <a:endParaRPr b="0" i="0" sz="2053" u="none" cap="none" strike="noStrike">
                  <a:solidFill>
                    <a:schemeClr val="dk1"/>
                  </a:solidFill>
                  <a:latin typeface="Calibri"/>
                  <a:ea typeface="Calibri"/>
                  <a:cs typeface="Calibri"/>
                  <a:sym typeface="Calibri"/>
                </a:endParaRPr>
              </a:p>
            </p:txBody>
          </p:sp>
        </p:grpSp>
        <p:sp>
          <p:nvSpPr>
            <p:cNvPr id="62" name="Google Shape;62;p11"/>
            <p:cNvSpPr txBox="1"/>
            <p:nvPr/>
          </p:nvSpPr>
          <p:spPr>
            <a:xfrm>
              <a:off x="168595" y="659298"/>
              <a:ext cx="4777500" cy="3704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549">
                  <a:solidFill>
                    <a:schemeClr val="lt1"/>
                  </a:solidFill>
                  <a:latin typeface="Cambria"/>
                  <a:ea typeface="Cambria"/>
                  <a:cs typeface="Cambria"/>
                  <a:sym typeface="Cambria"/>
                </a:rPr>
                <a:t>a 7-day churn early-warning system for design, live-ops, and monetization.</a:t>
              </a:r>
              <a:endParaRPr sz="3549">
                <a:solidFill>
                  <a:schemeClr val="lt1"/>
                </a:solidFill>
                <a:latin typeface="Cambria"/>
                <a:ea typeface="Cambria"/>
                <a:cs typeface="Cambria"/>
                <a:sym typeface="Cambria"/>
              </a:endParaRPr>
            </a:p>
          </p:txBody>
        </p:sp>
      </p:grpSp>
      <p:grpSp>
        <p:nvGrpSpPr>
          <p:cNvPr id="63" name="Google Shape;63;p11"/>
          <p:cNvGrpSpPr/>
          <p:nvPr/>
        </p:nvGrpSpPr>
        <p:grpSpPr>
          <a:xfrm>
            <a:off x="611000" y="4168622"/>
            <a:ext cx="4374988" cy="4708827"/>
            <a:chOff x="0" y="-241102"/>
            <a:chExt cx="5115150" cy="5505469"/>
          </a:xfrm>
        </p:grpSpPr>
        <p:grpSp>
          <p:nvGrpSpPr>
            <p:cNvPr id="64" name="Google Shape;64;p11"/>
            <p:cNvGrpSpPr/>
            <p:nvPr/>
          </p:nvGrpSpPr>
          <p:grpSpPr>
            <a:xfrm>
              <a:off x="0" y="-241102"/>
              <a:ext cx="5115150" cy="5505469"/>
              <a:chOff x="0" y="-47625"/>
              <a:chExt cx="1010400" cy="1087500"/>
            </a:xfrm>
          </p:grpSpPr>
          <p:sp>
            <p:nvSpPr>
              <p:cNvPr id="65" name="Google Shape;65;p11"/>
              <p:cNvSpPr/>
              <p:nvPr/>
            </p:nvSpPr>
            <p:spPr>
              <a:xfrm>
                <a:off x="0" y="0"/>
                <a:ext cx="1010316" cy="1039776"/>
              </a:xfrm>
              <a:custGeom>
                <a:rect b="b" l="l" r="r" t="t"/>
                <a:pathLst>
                  <a:path extrusionOk="0" h="1039776" w="1010316">
                    <a:moveTo>
                      <a:pt x="102928" y="0"/>
                    </a:moveTo>
                    <a:lnTo>
                      <a:pt x="907387" y="0"/>
                    </a:lnTo>
                    <a:cubicBezTo>
                      <a:pt x="964233" y="0"/>
                      <a:pt x="1010316" y="46083"/>
                      <a:pt x="1010316" y="102928"/>
                    </a:cubicBezTo>
                    <a:lnTo>
                      <a:pt x="1010316" y="936848"/>
                    </a:lnTo>
                    <a:cubicBezTo>
                      <a:pt x="1010316" y="964146"/>
                      <a:pt x="999471" y="990326"/>
                      <a:pt x="980169" y="1009629"/>
                    </a:cubicBezTo>
                    <a:cubicBezTo>
                      <a:pt x="960866" y="1028932"/>
                      <a:pt x="934685" y="1039776"/>
                      <a:pt x="907387" y="1039776"/>
                    </a:cubicBezTo>
                    <a:lnTo>
                      <a:pt x="102928" y="1039776"/>
                    </a:lnTo>
                    <a:cubicBezTo>
                      <a:pt x="46083" y="1039776"/>
                      <a:pt x="0" y="993693"/>
                      <a:pt x="0" y="936848"/>
                    </a:cubicBezTo>
                    <a:lnTo>
                      <a:pt x="0" y="102928"/>
                    </a:lnTo>
                    <a:cubicBezTo>
                      <a:pt x="0" y="75630"/>
                      <a:pt x="10844" y="49450"/>
                      <a:pt x="30147" y="30147"/>
                    </a:cubicBezTo>
                    <a:cubicBezTo>
                      <a:pt x="49450" y="10844"/>
                      <a:pt x="75630" y="0"/>
                      <a:pt x="102928" y="0"/>
                    </a:cubicBezTo>
                    <a:close/>
                  </a:path>
                </a:pathLst>
              </a:custGeom>
              <a:solidFill>
                <a:srgbClr val="000000">
                  <a:alpha val="0"/>
                </a:srgbClr>
              </a:solidFill>
              <a:ln cap="rnd" cmpd="sng" w="43450">
                <a:solidFill>
                  <a:srgbClr val="FFFFFF"/>
                </a:solidFill>
                <a:prstDash val="solid"/>
                <a:round/>
                <a:headEnd len="sm" w="sm" type="none"/>
                <a:tailEnd len="sm" w="sm" type="none"/>
              </a:ln>
            </p:spPr>
            <p:txBody>
              <a:bodyPr anchorCtr="0" anchor="ctr" bIns="104300" lIns="104300" spcFirstLastPara="1" rIns="104300" wrap="square" tIns="104300">
                <a:noAutofit/>
              </a:bodyPr>
              <a:lstStyle/>
              <a:p>
                <a:pPr indent="0" lvl="0" marL="0" rtl="0" algn="l">
                  <a:spcBef>
                    <a:spcPts val="0"/>
                  </a:spcBef>
                  <a:spcAft>
                    <a:spcPts val="0"/>
                  </a:spcAft>
                  <a:buNone/>
                </a:pPr>
                <a:r>
                  <a:t/>
                </a:r>
                <a:endParaRPr/>
              </a:p>
            </p:txBody>
          </p:sp>
          <p:sp>
            <p:nvSpPr>
              <p:cNvPr id="66" name="Google Shape;66;p11"/>
              <p:cNvSpPr txBox="1"/>
              <p:nvPr/>
            </p:nvSpPr>
            <p:spPr>
              <a:xfrm>
                <a:off x="0" y="-47625"/>
                <a:ext cx="1010400" cy="1087500"/>
              </a:xfrm>
              <a:prstGeom prst="rect">
                <a:avLst/>
              </a:prstGeom>
              <a:noFill/>
              <a:ln>
                <a:noFill/>
              </a:ln>
            </p:spPr>
            <p:txBody>
              <a:bodyPr anchorCtr="0" anchor="ctr" bIns="57925" lIns="57925" spcFirstLastPara="1" rIns="57925" wrap="square" tIns="57925">
                <a:noAutofit/>
              </a:bodyPr>
              <a:lstStyle/>
              <a:p>
                <a:pPr indent="0" lvl="0" marL="0" marR="0" rtl="0" algn="ctr">
                  <a:lnSpc>
                    <a:spcPct val="186611"/>
                  </a:lnSpc>
                  <a:spcBef>
                    <a:spcPts val="0"/>
                  </a:spcBef>
                  <a:spcAft>
                    <a:spcPts val="0"/>
                  </a:spcAft>
                  <a:buNone/>
                </a:pPr>
                <a:r>
                  <a:t/>
                </a:r>
                <a:endParaRPr b="0" i="0" sz="2053" u="none" cap="none" strike="noStrike">
                  <a:solidFill>
                    <a:schemeClr val="dk1"/>
                  </a:solidFill>
                  <a:latin typeface="Calibri"/>
                  <a:ea typeface="Calibri"/>
                  <a:cs typeface="Calibri"/>
                  <a:sym typeface="Calibri"/>
                </a:endParaRPr>
              </a:p>
            </p:txBody>
          </p:sp>
        </p:grpSp>
        <p:sp>
          <p:nvSpPr>
            <p:cNvPr id="67" name="Google Shape;67;p11"/>
            <p:cNvSpPr txBox="1"/>
            <p:nvPr/>
          </p:nvSpPr>
          <p:spPr>
            <a:xfrm>
              <a:off x="124953" y="278891"/>
              <a:ext cx="4864800" cy="446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544">
                  <a:solidFill>
                    <a:schemeClr val="lt1"/>
                  </a:solidFill>
                  <a:latin typeface="Cambria"/>
                  <a:ea typeface="Cambria"/>
                  <a:cs typeface="Cambria"/>
                  <a:sym typeface="Cambria"/>
                </a:rPr>
                <a:t>My gamer &amp; game-art roots sparked a deep dive into why Season 15 Eclipse players drop off.</a:t>
              </a:r>
              <a:endParaRPr sz="4063">
                <a:solidFill>
                  <a:schemeClr val="lt1"/>
                </a:solidFill>
                <a:latin typeface="Cambria"/>
                <a:ea typeface="Cambria"/>
                <a:cs typeface="Cambria"/>
                <a:sym typeface="Cambria"/>
              </a:endParaRPr>
            </a:p>
          </p:txBody>
        </p:sp>
      </p:grpSp>
      <p:grpSp>
        <p:nvGrpSpPr>
          <p:cNvPr id="68" name="Google Shape;68;p11"/>
          <p:cNvGrpSpPr/>
          <p:nvPr/>
        </p:nvGrpSpPr>
        <p:grpSpPr>
          <a:xfrm>
            <a:off x="6956503" y="4168622"/>
            <a:ext cx="4374988" cy="4708827"/>
            <a:chOff x="0" y="-241102"/>
            <a:chExt cx="5115150" cy="5505469"/>
          </a:xfrm>
        </p:grpSpPr>
        <p:grpSp>
          <p:nvGrpSpPr>
            <p:cNvPr id="69" name="Google Shape;69;p11"/>
            <p:cNvGrpSpPr/>
            <p:nvPr/>
          </p:nvGrpSpPr>
          <p:grpSpPr>
            <a:xfrm>
              <a:off x="0" y="-241102"/>
              <a:ext cx="5115150" cy="5505469"/>
              <a:chOff x="0" y="-47625"/>
              <a:chExt cx="1010400" cy="1087500"/>
            </a:xfrm>
          </p:grpSpPr>
          <p:sp>
            <p:nvSpPr>
              <p:cNvPr id="70" name="Google Shape;70;p11"/>
              <p:cNvSpPr/>
              <p:nvPr/>
            </p:nvSpPr>
            <p:spPr>
              <a:xfrm>
                <a:off x="0" y="0"/>
                <a:ext cx="1010316" cy="1039776"/>
              </a:xfrm>
              <a:custGeom>
                <a:rect b="b" l="l" r="r" t="t"/>
                <a:pathLst>
                  <a:path extrusionOk="0" h="1039776" w="1010316">
                    <a:moveTo>
                      <a:pt x="102928" y="0"/>
                    </a:moveTo>
                    <a:lnTo>
                      <a:pt x="907387" y="0"/>
                    </a:lnTo>
                    <a:cubicBezTo>
                      <a:pt x="964233" y="0"/>
                      <a:pt x="1010316" y="46083"/>
                      <a:pt x="1010316" y="102928"/>
                    </a:cubicBezTo>
                    <a:lnTo>
                      <a:pt x="1010316" y="936848"/>
                    </a:lnTo>
                    <a:cubicBezTo>
                      <a:pt x="1010316" y="964146"/>
                      <a:pt x="999471" y="990326"/>
                      <a:pt x="980169" y="1009629"/>
                    </a:cubicBezTo>
                    <a:cubicBezTo>
                      <a:pt x="960866" y="1028932"/>
                      <a:pt x="934685" y="1039776"/>
                      <a:pt x="907387" y="1039776"/>
                    </a:cubicBezTo>
                    <a:lnTo>
                      <a:pt x="102928" y="1039776"/>
                    </a:lnTo>
                    <a:cubicBezTo>
                      <a:pt x="46083" y="1039776"/>
                      <a:pt x="0" y="993693"/>
                      <a:pt x="0" y="936848"/>
                    </a:cubicBezTo>
                    <a:lnTo>
                      <a:pt x="0" y="102928"/>
                    </a:lnTo>
                    <a:cubicBezTo>
                      <a:pt x="0" y="75630"/>
                      <a:pt x="10844" y="49450"/>
                      <a:pt x="30147" y="30147"/>
                    </a:cubicBezTo>
                    <a:cubicBezTo>
                      <a:pt x="49450" y="10844"/>
                      <a:pt x="75630" y="0"/>
                      <a:pt x="102928" y="0"/>
                    </a:cubicBezTo>
                    <a:close/>
                  </a:path>
                </a:pathLst>
              </a:custGeom>
              <a:solidFill>
                <a:srgbClr val="351912"/>
              </a:solidFill>
              <a:ln cap="rnd" cmpd="sng" w="43450">
                <a:solidFill>
                  <a:srgbClr val="FFFFFF"/>
                </a:solidFill>
                <a:prstDash val="solid"/>
                <a:round/>
                <a:headEnd len="sm" w="sm" type="none"/>
                <a:tailEnd len="sm" w="sm" type="none"/>
              </a:ln>
            </p:spPr>
            <p:txBody>
              <a:bodyPr anchorCtr="0" anchor="ctr" bIns="104300" lIns="104300" spcFirstLastPara="1" rIns="104300" wrap="square" tIns="104300">
                <a:noAutofit/>
              </a:bodyPr>
              <a:lstStyle/>
              <a:p>
                <a:pPr indent="0" lvl="0" marL="0" rtl="0" algn="l">
                  <a:spcBef>
                    <a:spcPts val="0"/>
                  </a:spcBef>
                  <a:spcAft>
                    <a:spcPts val="0"/>
                  </a:spcAft>
                  <a:buNone/>
                </a:pPr>
                <a:r>
                  <a:t/>
                </a:r>
                <a:endParaRPr/>
              </a:p>
            </p:txBody>
          </p:sp>
          <p:sp>
            <p:nvSpPr>
              <p:cNvPr id="71" name="Google Shape;71;p11"/>
              <p:cNvSpPr txBox="1"/>
              <p:nvPr/>
            </p:nvSpPr>
            <p:spPr>
              <a:xfrm>
                <a:off x="0" y="-47625"/>
                <a:ext cx="1010400" cy="1087500"/>
              </a:xfrm>
              <a:prstGeom prst="rect">
                <a:avLst/>
              </a:prstGeom>
              <a:noFill/>
              <a:ln>
                <a:noFill/>
              </a:ln>
            </p:spPr>
            <p:txBody>
              <a:bodyPr anchorCtr="0" anchor="ctr" bIns="57925" lIns="57925" spcFirstLastPara="1" rIns="57925" wrap="square" tIns="57925">
                <a:noAutofit/>
              </a:bodyPr>
              <a:lstStyle/>
              <a:p>
                <a:pPr indent="0" lvl="0" marL="0" marR="0" rtl="0" algn="ctr">
                  <a:lnSpc>
                    <a:spcPct val="186611"/>
                  </a:lnSpc>
                  <a:spcBef>
                    <a:spcPts val="0"/>
                  </a:spcBef>
                  <a:spcAft>
                    <a:spcPts val="0"/>
                  </a:spcAft>
                  <a:buNone/>
                </a:pPr>
                <a:r>
                  <a:t/>
                </a:r>
                <a:endParaRPr b="0" i="0" sz="2053" u="none" cap="none" strike="noStrike">
                  <a:solidFill>
                    <a:schemeClr val="dk1"/>
                  </a:solidFill>
                  <a:latin typeface="Calibri"/>
                  <a:ea typeface="Calibri"/>
                  <a:cs typeface="Calibri"/>
                  <a:sym typeface="Calibri"/>
                </a:endParaRPr>
              </a:p>
            </p:txBody>
          </p:sp>
        </p:grpSp>
        <p:sp>
          <p:nvSpPr>
            <p:cNvPr id="72" name="Google Shape;72;p11"/>
            <p:cNvSpPr txBox="1"/>
            <p:nvPr/>
          </p:nvSpPr>
          <p:spPr>
            <a:xfrm>
              <a:off x="353505" y="684938"/>
              <a:ext cx="4408500" cy="365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500">
                  <a:solidFill>
                    <a:schemeClr val="lt1"/>
                  </a:solidFill>
                  <a:latin typeface="Cambria"/>
                  <a:ea typeface="Cambria"/>
                  <a:cs typeface="Cambria"/>
                  <a:sym typeface="Cambria"/>
                </a:rPr>
                <a:t>Season 15 ‘Eclipse’ isolates a single meta, avoiding cross-patch noise.</a:t>
              </a:r>
              <a:endParaRPr sz="3500">
                <a:solidFill>
                  <a:schemeClr val="lt1"/>
                </a:solidFill>
                <a:latin typeface="Cambria"/>
                <a:ea typeface="Cambria"/>
                <a:cs typeface="Cambria"/>
                <a:sym typeface="Cambri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76" name="Shape 76"/>
        <p:cNvGrpSpPr/>
        <p:nvPr/>
      </p:nvGrpSpPr>
      <p:grpSpPr>
        <a:xfrm>
          <a:off x="0" y="0"/>
          <a:ext cx="0" cy="0"/>
          <a:chOff x="0" y="0"/>
          <a:chExt cx="0" cy="0"/>
        </a:xfrm>
      </p:grpSpPr>
      <p:sp>
        <p:nvSpPr>
          <p:cNvPr id="77" name="Google Shape;77;p12"/>
          <p:cNvSpPr/>
          <p:nvPr/>
        </p:nvSpPr>
        <p:spPr>
          <a:xfrm rot="10800000">
            <a:off x="14430512" y="593"/>
            <a:ext cx="3857488" cy="194908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10" l="0" r="0" t="0"/>
            </a:stretch>
          </a:blipFill>
          <a:ln>
            <a:noFill/>
          </a:ln>
        </p:spPr>
      </p:sp>
      <p:sp>
        <p:nvSpPr>
          <p:cNvPr id="78" name="Google Shape;78;p12"/>
          <p:cNvSpPr/>
          <p:nvPr/>
        </p:nvSpPr>
        <p:spPr>
          <a:xfrm>
            <a:off x="0" y="-19400"/>
            <a:ext cx="4002823" cy="1744591"/>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79" name="Google Shape;79;p12"/>
          <p:cNvSpPr/>
          <p:nvPr/>
        </p:nvSpPr>
        <p:spPr>
          <a:xfrm rot="10800000">
            <a:off x="-5102" y="9497437"/>
            <a:ext cx="2273996" cy="789563"/>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80" name="Google Shape;80;p12"/>
          <p:cNvSpPr txBox="1"/>
          <p:nvPr/>
        </p:nvSpPr>
        <p:spPr>
          <a:xfrm>
            <a:off x="623850" y="600"/>
            <a:ext cx="17040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rgbClr val="F3F3F3"/>
                </a:solidFill>
                <a:latin typeface="Cinzel"/>
                <a:ea typeface="Cinzel"/>
                <a:cs typeface="Cinzel"/>
                <a:sym typeface="Cinzel"/>
              </a:rPr>
              <a:t>The Churn Challenge</a:t>
            </a:r>
            <a:endParaRPr>
              <a:solidFill>
                <a:srgbClr val="F3F3F3"/>
              </a:solidFill>
            </a:endParaRPr>
          </a:p>
        </p:txBody>
      </p:sp>
      <p:sp>
        <p:nvSpPr>
          <p:cNvPr id="81" name="Google Shape;81;p12"/>
          <p:cNvSpPr/>
          <p:nvPr/>
        </p:nvSpPr>
        <p:spPr>
          <a:xfrm>
            <a:off x="13067225" y="7789400"/>
            <a:ext cx="5220773" cy="2497596"/>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82" name="Google Shape;82;p12"/>
          <p:cNvSpPr txBox="1"/>
          <p:nvPr/>
        </p:nvSpPr>
        <p:spPr>
          <a:xfrm>
            <a:off x="623850" y="2277125"/>
            <a:ext cx="16150500" cy="7741500"/>
          </a:xfrm>
          <a:prstGeom prst="rect">
            <a:avLst/>
          </a:prstGeom>
          <a:noFill/>
          <a:ln>
            <a:noFill/>
          </a:ln>
        </p:spPr>
        <p:txBody>
          <a:bodyPr anchorCtr="0" anchor="t" bIns="91425" lIns="91425" spcFirstLastPara="1" rIns="91425" wrap="square" tIns="91425">
            <a:noAutofit/>
          </a:bodyPr>
          <a:lstStyle/>
          <a:p>
            <a:pPr indent="-482600" lvl="0" marL="457200" rtl="0" algn="l">
              <a:lnSpc>
                <a:spcPct val="115000"/>
              </a:lnSpc>
              <a:spcBef>
                <a:spcPts val="1200"/>
              </a:spcBef>
              <a:spcAft>
                <a:spcPts val="0"/>
              </a:spcAft>
              <a:buClr>
                <a:schemeClr val="dk1"/>
              </a:buClr>
              <a:buSzPts val="4000"/>
              <a:buChar char="●"/>
            </a:pPr>
            <a:r>
              <a:rPr b="1" lang="en-US" sz="4000">
                <a:solidFill>
                  <a:schemeClr val="dk1"/>
                </a:solidFill>
                <a:latin typeface="Cambria"/>
                <a:ea typeface="Cambria"/>
                <a:cs typeface="Cambria"/>
                <a:sym typeface="Cambria"/>
              </a:rPr>
              <a:t>Churn rate:</a:t>
            </a:r>
            <a:r>
              <a:rPr lang="en-US" sz="4000">
                <a:solidFill>
                  <a:schemeClr val="dk1"/>
                </a:solidFill>
                <a:latin typeface="Cambria"/>
                <a:ea typeface="Cambria"/>
                <a:cs typeface="Cambria"/>
                <a:sym typeface="Cambria"/>
              </a:rPr>
              <a:t> ~70.9 % of player match observations go silent (≥ 7 days idle)</a:t>
            </a:r>
            <a:br>
              <a:rPr lang="en-US" sz="4000">
                <a:solidFill>
                  <a:schemeClr val="dk1"/>
                </a:solidFill>
                <a:latin typeface="Cambria"/>
                <a:ea typeface="Cambria"/>
                <a:cs typeface="Cambria"/>
                <a:sym typeface="Cambria"/>
              </a:rPr>
            </a:br>
            <a:endParaRPr sz="4000">
              <a:solidFill>
                <a:schemeClr val="dk1"/>
              </a:solidFill>
              <a:latin typeface="Cambria"/>
              <a:ea typeface="Cambria"/>
              <a:cs typeface="Cambria"/>
              <a:sym typeface="Cambria"/>
            </a:endParaRPr>
          </a:p>
          <a:p>
            <a:pPr indent="-482600" lvl="0" marL="457200" rtl="0" algn="l">
              <a:lnSpc>
                <a:spcPct val="115000"/>
              </a:lnSpc>
              <a:spcBef>
                <a:spcPts val="0"/>
              </a:spcBef>
              <a:spcAft>
                <a:spcPts val="0"/>
              </a:spcAft>
              <a:buClr>
                <a:schemeClr val="dk1"/>
              </a:buClr>
              <a:buSzPts val="4000"/>
              <a:buChar char="●"/>
            </a:pPr>
            <a:r>
              <a:rPr b="1" lang="en-US" sz="4000">
                <a:solidFill>
                  <a:schemeClr val="dk1"/>
                </a:solidFill>
                <a:latin typeface="Cambria"/>
                <a:ea typeface="Cambria"/>
                <a:cs typeface="Cambria"/>
                <a:sym typeface="Cambria"/>
              </a:rPr>
              <a:t>Key question:</a:t>
            </a:r>
            <a:r>
              <a:rPr lang="en-US" sz="4000">
                <a:solidFill>
                  <a:schemeClr val="dk1"/>
                </a:solidFill>
                <a:latin typeface="Cambria"/>
                <a:ea typeface="Cambria"/>
                <a:cs typeface="Cambria"/>
                <a:sym typeface="Cambria"/>
              </a:rPr>
              <a:t> Can match‑level stats, legend choices, and play‑cadence forecast churn one week ahead?</a:t>
            </a:r>
            <a:br>
              <a:rPr lang="en-US" sz="4000">
                <a:solidFill>
                  <a:schemeClr val="dk1"/>
                </a:solidFill>
                <a:latin typeface="Cambria"/>
                <a:ea typeface="Cambria"/>
                <a:cs typeface="Cambria"/>
                <a:sym typeface="Cambria"/>
              </a:rPr>
            </a:br>
            <a:endParaRPr sz="4000">
              <a:solidFill>
                <a:schemeClr val="dk1"/>
              </a:solidFill>
              <a:latin typeface="Cambria"/>
              <a:ea typeface="Cambria"/>
              <a:cs typeface="Cambria"/>
              <a:sym typeface="Cambria"/>
            </a:endParaRPr>
          </a:p>
          <a:p>
            <a:pPr indent="-419100" lvl="0" marL="457200" rtl="0" algn="l">
              <a:lnSpc>
                <a:spcPct val="115000"/>
              </a:lnSpc>
              <a:spcBef>
                <a:spcPts val="0"/>
              </a:spcBef>
              <a:spcAft>
                <a:spcPts val="0"/>
              </a:spcAft>
              <a:buClr>
                <a:schemeClr val="dk1"/>
              </a:buClr>
              <a:buSzPts val="3000"/>
              <a:buFont typeface="Cambria"/>
              <a:buChar char="●"/>
            </a:pPr>
            <a:r>
              <a:rPr b="1" lang="en-US" sz="4000">
                <a:solidFill>
                  <a:schemeClr val="dk1"/>
                </a:solidFill>
                <a:latin typeface="Cambria"/>
                <a:ea typeface="Cambria"/>
                <a:cs typeface="Cambria"/>
                <a:sym typeface="Cambria"/>
              </a:rPr>
              <a:t>Process: </a:t>
            </a:r>
            <a:r>
              <a:rPr lang="en-US" sz="4000">
                <a:solidFill>
                  <a:schemeClr val="dk1"/>
                </a:solidFill>
                <a:latin typeface="Cambria"/>
                <a:ea typeface="Cambria"/>
                <a:cs typeface="Cambria"/>
                <a:sym typeface="Cambria"/>
              </a:rPr>
              <a:t>Data wrangling, exploratory analysis &amp; insight generation, </a:t>
            </a:r>
            <a:r>
              <a:rPr lang="en-US" sz="4000">
                <a:solidFill>
                  <a:schemeClr val="dk1"/>
                </a:solidFill>
                <a:latin typeface="Cambria"/>
                <a:ea typeface="Cambria"/>
                <a:cs typeface="Cambria"/>
                <a:sym typeface="Cambria"/>
              </a:rPr>
              <a:t>feature engineering, m</a:t>
            </a:r>
            <a:r>
              <a:rPr lang="en-US" sz="4000">
                <a:solidFill>
                  <a:schemeClr val="dk1"/>
                </a:solidFill>
                <a:latin typeface="Cambria"/>
                <a:ea typeface="Cambria"/>
                <a:cs typeface="Cambria"/>
                <a:sym typeface="Cambria"/>
              </a:rPr>
              <a:t>odel training/evaluation &amp; interpretation via feature importances.</a:t>
            </a:r>
            <a:br>
              <a:rPr lang="en-US" sz="3300">
                <a:solidFill>
                  <a:schemeClr val="dk1"/>
                </a:solidFill>
                <a:latin typeface="Cinzel"/>
                <a:ea typeface="Cinzel"/>
                <a:cs typeface="Cinzel"/>
                <a:sym typeface="Cinzel"/>
              </a:rPr>
            </a:br>
            <a:endParaRPr sz="3300">
              <a:solidFill>
                <a:schemeClr val="dk1"/>
              </a:solidFill>
              <a:latin typeface="Cinzel"/>
              <a:ea typeface="Cinzel"/>
              <a:cs typeface="Cinzel"/>
              <a:sym typeface="Cinzel"/>
            </a:endParaRPr>
          </a:p>
          <a:p>
            <a:pPr indent="0" lvl="0" marL="0" rtl="0" algn="l">
              <a:lnSpc>
                <a:spcPct val="115000"/>
              </a:lnSpc>
              <a:spcBef>
                <a:spcPts val="1200"/>
              </a:spcBef>
              <a:spcAft>
                <a:spcPts val="0"/>
              </a:spcAft>
              <a:buNone/>
            </a:pPr>
            <a:r>
              <a:t/>
            </a:r>
            <a:endParaRPr sz="2300">
              <a:solidFill>
                <a:schemeClr val="dk1"/>
              </a:solidFill>
              <a:latin typeface="Cinzel"/>
              <a:ea typeface="Cinzel"/>
              <a:cs typeface="Cinzel"/>
              <a:sym typeface="Cinzel"/>
            </a:endParaRPr>
          </a:p>
          <a:p>
            <a:pPr indent="0" lvl="0" marL="0" rtl="0" algn="l">
              <a:spcBef>
                <a:spcPts val="0"/>
              </a:spcBef>
              <a:spcAft>
                <a:spcPts val="0"/>
              </a:spcAft>
              <a:buNone/>
            </a:pPr>
            <a:r>
              <a:t/>
            </a:r>
            <a:endParaRPr sz="3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86" name="Shape 86"/>
        <p:cNvGrpSpPr/>
        <p:nvPr/>
      </p:nvGrpSpPr>
      <p:grpSpPr>
        <a:xfrm>
          <a:off x="0" y="0"/>
          <a:ext cx="0" cy="0"/>
          <a:chOff x="0" y="0"/>
          <a:chExt cx="0" cy="0"/>
        </a:xfrm>
      </p:grpSpPr>
      <p:sp>
        <p:nvSpPr>
          <p:cNvPr id="87" name="Google Shape;87;p13"/>
          <p:cNvSpPr txBox="1"/>
          <p:nvPr/>
        </p:nvSpPr>
        <p:spPr>
          <a:xfrm>
            <a:off x="216700" y="0"/>
            <a:ext cx="9570600" cy="2302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800">
                <a:solidFill>
                  <a:srgbClr val="F3F3F3"/>
                </a:solidFill>
                <a:latin typeface="Cinzel"/>
                <a:ea typeface="Cinzel"/>
                <a:cs typeface="Cinzel"/>
                <a:sym typeface="Cinzel"/>
              </a:rPr>
              <a:t>Eclipse Allies: Stakeholder Lineup </a:t>
            </a:r>
            <a:endParaRPr sz="700">
              <a:solidFill>
                <a:srgbClr val="F3F3F3"/>
              </a:solidFill>
            </a:endParaRPr>
          </a:p>
        </p:txBody>
      </p:sp>
      <p:sp>
        <p:nvSpPr>
          <p:cNvPr id="88" name="Google Shape;88;p13"/>
          <p:cNvSpPr txBox="1"/>
          <p:nvPr/>
        </p:nvSpPr>
        <p:spPr>
          <a:xfrm>
            <a:off x="427875" y="2886005"/>
            <a:ext cx="4228500" cy="2856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8D893"/>
                </a:solidFill>
                <a:latin typeface="Cinzel"/>
                <a:ea typeface="Cinzel"/>
                <a:cs typeface="Cinzel"/>
                <a:sym typeface="Cinzel"/>
              </a:rPr>
              <a:t>Game Design (Respawn leads):</a:t>
            </a:r>
            <a:r>
              <a:rPr lang="en-US" sz="3200">
                <a:solidFill>
                  <a:srgbClr val="F8D893"/>
                </a:solidFill>
              </a:rPr>
              <a:t>        </a:t>
            </a:r>
            <a:r>
              <a:rPr lang="en-US" sz="3200">
                <a:solidFill>
                  <a:schemeClr val="lt1"/>
                </a:solidFill>
                <a:latin typeface="Cambria"/>
                <a:ea typeface="Cambria"/>
                <a:cs typeface="Cambria"/>
                <a:sym typeface="Cambria"/>
              </a:rPr>
              <a:t>Use churn insights to rotate legends and tweak </a:t>
            </a:r>
            <a:r>
              <a:rPr lang="en-US" sz="3200">
                <a:solidFill>
                  <a:schemeClr val="lt1"/>
                </a:solidFill>
                <a:latin typeface="Cambria"/>
                <a:ea typeface="Cambria"/>
                <a:cs typeface="Cambria"/>
                <a:sym typeface="Cambria"/>
              </a:rPr>
              <a:t>balance</a:t>
            </a:r>
            <a:r>
              <a:rPr lang="en-US" sz="3200">
                <a:solidFill>
                  <a:schemeClr val="lt1"/>
                </a:solidFill>
                <a:latin typeface="Cambria"/>
                <a:ea typeface="Cambria"/>
                <a:cs typeface="Cambria"/>
                <a:sym typeface="Cambria"/>
              </a:rPr>
              <a:t>.</a:t>
            </a:r>
            <a:r>
              <a:rPr lang="en-US" sz="3200">
                <a:solidFill>
                  <a:srgbClr val="F8D893"/>
                </a:solidFill>
                <a:latin typeface="Cambria"/>
                <a:ea typeface="Cambria"/>
                <a:cs typeface="Cambria"/>
                <a:sym typeface="Cambria"/>
              </a:rPr>
              <a:t> </a:t>
            </a:r>
            <a:endParaRPr>
              <a:latin typeface="Cambria"/>
              <a:ea typeface="Cambria"/>
              <a:cs typeface="Cambria"/>
              <a:sym typeface="Cambria"/>
            </a:endParaRPr>
          </a:p>
        </p:txBody>
      </p:sp>
      <p:sp>
        <p:nvSpPr>
          <p:cNvPr id="89" name="Google Shape;89;p13"/>
          <p:cNvSpPr txBox="1"/>
          <p:nvPr/>
        </p:nvSpPr>
        <p:spPr>
          <a:xfrm>
            <a:off x="5346000" y="2886000"/>
            <a:ext cx="4752000" cy="344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8D893"/>
                </a:solidFill>
                <a:latin typeface="Cinzel"/>
                <a:ea typeface="Cinzel"/>
                <a:cs typeface="Cinzel"/>
                <a:sym typeface="Cinzel"/>
              </a:rPr>
              <a:t>Live‑Ops (Product managers):               </a:t>
            </a:r>
            <a:r>
              <a:rPr lang="en-US" sz="3200">
                <a:solidFill>
                  <a:schemeClr val="lt1"/>
                </a:solidFill>
                <a:latin typeface="Cambria"/>
                <a:ea typeface="Cambria"/>
                <a:cs typeface="Cambria"/>
                <a:sym typeface="Cambria"/>
              </a:rPr>
              <a:t>Trigger events/reminders before 7-day inactivity, when predicted risk crosses threshold. </a:t>
            </a:r>
            <a:endParaRPr>
              <a:solidFill>
                <a:schemeClr val="lt1"/>
              </a:solidFill>
              <a:latin typeface="Cambria"/>
              <a:ea typeface="Cambria"/>
              <a:cs typeface="Cambria"/>
              <a:sym typeface="Cambria"/>
            </a:endParaRPr>
          </a:p>
        </p:txBody>
      </p:sp>
      <p:sp>
        <p:nvSpPr>
          <p:cNvPr id="90" name="Google Shape;90;p13"/>
          <p:cNvSpPr txBox="1"/>
          <p:nvPr/>
        </p:nvSpPr>
        <p:spPr>
          <a:xfrm>
            <a:off x="439125" y="6936775"/>
            <a:ext cx="4228500" cy="2856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chemeClr val="dk1"/>
                </a:solidFill>
                <a:latin typeface="Cinzel"/>
                <a:ea typeface="Cinzel"/>
                <a:cs typeface="Cinzel"/>
                <a:sym typeface="Cinzel"/>
              </a:rPr>
              <a:t>Marketing (Strategists): </a:t>
            </a:r>
            <a:r>
              <a:rPr b="1" lang="en-US" sz="3200">
                <a:solidFill>
                  <a:schemeClr val="lt1"/>
                </a:solidFill>
                <a:latin typeface="Cinzel"/>
                <a:ea typeface="Cinzel"/>
                <a:cs typeface="Cinzel"/>
                <a:sym typeface="Cinzel"/>
              </a:rPr>
              <a:t>       </a:t>
            </a:r>
            <a:r>
              <a:rPr lang="en-US" sz="3200">
                <a:solidFill>
                  <a:schemeClr val="lt1"/>
                </a:solidFill>
                <a:latin typeface="Cambria"/>
                <a:ea typeface="Cambria"/>
                <a:cs typeface="Cambria"/>
                <a:sym typeface="Cambria"/>
              </a:rPr>
              <a:t>Send targeted outreach when play frequency declines.</a:t>
            </a:r>
            <a:endParaRPr sz="3200">
              <a:solidFill>
                <a:schemeClr val="lt1"/>
              </a:solidFill>
              <a:latin typeface="Cambria"/>
              <a:ea typeface="Cambria"/>
              <a:cs typeface="Cambria"/>
              <a:sym typeface="Cambria"/>
            </a:endParaRPr>
          </a:p>
        </p:txBody>
      </p:sp>
      <p:sp>
        <p:nvSpPr>
          <p:cNvPr id="91" name="Google Shape;91;p13"/>
          <p:cNvSpPr txBox="1"/>
          <p:nvPr/>
        </p:nvSpPr>
        <p:spPr>
          <a:xfrm>
            <a:off x="5289300" y="6936775"/>
            <a:ext cx="3985200" cy="2856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chemeClr val="dk1"/>
                </a:solidFill>
                <a:latin typeface="Cinzel"/>
                <a:ea typeface="Cinzel"/>
                <a:cs typeface="Cinzel"/>
                <a:sym typeface="Cinzel"/>
              </a:rPr>
              <a:t>Monetization (Teams):  </a:t>
            </a:r>
            <a:r>
              <a:rPr b="1" lang="en-US" sz="3200">
                <a:solidFill>
                  <a:schemeClr val="lt1"/>
                </a:solidFill>
                <a:latin typeface="Cinzel"/>
                <a:ea typeface="Cinzel"/>
                <a:cs typeface="Cinzel"/>
                <a:sym typeface="Cinzel"/>
              </a:rPr>
              <a:t>                       </a:t>
            </a:r>
            <a:r>
              <a:rPr lang="en-US" sz="3200">
                <a:solidFill>
                  <a:schemeClr val="lt1"/>
                </a:solidFill>
                <a:latin typeface="Cambria"/>
                <a:ea typeface="Cambria"/>
                <a:cs typeface="Cambria"/>
                <a:sym typeface="Cambria"/>
              </a:rPr>
              <a:t>Time </a:t>
            </a:r>
            <a:r>
              <a:rPr lang="en-US" sz="3200">
                <a:solidFill>
                  <a:schemeClr val="lt1"/>
                </a:solidFill>
                <a:latin typeface="Cambria"/>
                <a:ea typeface="Cambria"/>
                <a:cs typeface="Cambria"/>
                <a:sym typeface="Cambria"/>
              </a:rPr>
              <a:t>battle </a:t>
            </a:r>
            <a:r>
              <a:rPr lang="en-US" sz="3200">
                <a:solidFill>
                  <a:schemeClr val="lt1"/>
                </a:solidFill>
                <a:latin typeface="Cambria"/>
                <a:ea typeface="Cambria"/>
                <a:cs typeface="Cambria"/>
                <a:sym typeface="Cambria"/>
              </a:rPr>
              <a:t>pass &amp; bundles around churn-risk peaks.</a:t>
            </a:r>
            <a:endParaRPr>
              <a:solidFill>
                <a:schemeClr val="lt1"/>
              </a:solidFill>
              <a:latin typeface="Cambria"/>
              <a:ea typeface="Cambria"/>
              <a:cs typeface="Cambria"/>
              <a:sym typeface="Cambria"/>
            </a:endParaRPr>
          </a:p>
        </p:txBody>
      </p:sp>
      <p:sp>
        <p:nvSpPr>
          <p:cNvPr id="92" name="Google Shape;92;p13"/>
          <p:cNvSpPr/>
          <p:nvPr/>
        </p:nvSpPr>
        <p:spPr>
          <a:xfrm rot="10800000">
            <a:off x="8492798" y="10"/>
            <a:ext cx="3563868" cy="3398999"/>
          </a:xfrm>
          <a:custGeom>
            <a:rect b="b" l="l" r="r" t="t"/>
            <a:pathLst>
              <a:path extrusionOk="0" h="3398999" w="3563868">
                <a:moveTo>
                  <a:pt x="0" y="0"/>
                </a:moveTo>
                <a:lnTo>
                  <a:pt x="3563869" y="0"/>
                </a:lnTo>
                <a:lnTo>
                  <a:pt x="3563869" y="3398999"/>
                </a:lnTo>
                <a:lnTo>
                  <a:pt x="0" y="3398999"/>
                </a:lnTo>
                <a:lnTo>
                  <a:pt x="0" y="0"/>
                </a:lnTo>
                <a:close/>
              </a:path>
            </a:pathLst>
          </a:custGeom>
          <a:blipFill rotWithShape="1">
            <a:blip r:embed="rId3">
              <a:alphaModFix/>
            </a:blip>
            <a:stretch>
              <a:fillRect b="-232049" l="-110167" r="0" t="0"/>
            </a:stretch>
          </a:blipFill>
          <a:ln>
            <a:noFill/>
          </a:ln>
        </p:spPr>
      </p:sp>
      <p:sp>
        <p:nvSpPr>
          <p:cNvPr id="93" name="Google Shape;93;p13"/>
          <p:cNvSpPr/>
          <p:nvPr/>
        </p:nvSpPr>
        <p:spPr>
          <a:xfrm rot="10800000">
            <a:off x="-1814416" y="-1074235"/>
            <a:ext cx="5382240" cy="2148470"/>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pic>
        <p:nvPicPr>
          <p:cNvPr id="94" name="Google Shape;94;p13"/>
          <p:cNvPicPr preferRelativeResize="0"/>
          <p:nvPr/>
        </p:nvPicPr>
        <p:blipFill>
          <a:blip r:embed="rId4">
            <a:alphaModFix/>
          </a:blip>
          <a:stretch>
            <a:fillRect/>
          </a:stretch>
        </p:blipFill>
        <p:spPr>
          <a:xfrm>
            <a:off x="11622550" y="0"/>
            <a:ext cx="6665451" cy="102869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nvSpPr>
        <p:spPr>
          <a:xfrm>
            <a:off x="259800" y="317500"/>
            <a:ext cx="11228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400">
                <a:solidFill>
                  <a:srgbClr val="F3F3F3"/>
                </a:solidFill>
                <a:latin typeface="Cinzel"/>
                <a:ea typeface="Cinzel"/>
                <a:cs typeface="Cinzel"/>
                <a:sym typeface="Cinzel"/>
              </a:rPr>
              <a:t>Pipeline Game Plan</a:t>
            </a:r>
            <a:endParaRPr b="1" sz="6400">
              <a:solidFill>
                <a:srgbClr val="F3F3F3"/>
              </a:solidFill>
              <a:latin typeface="Cinzel"/>
              <a:ea typeface="Cinzel"/>
              <a:cs typeface="Cinzel"/>
              <a:sym typeface="Cinzel"/>
            </a:endParaRPr>
          </a:p>
        </p:txBody>
      </p:sp>
      <p:sp>
        <p:nvSpPr>
          <p:cNvPr id="100" name="Google Shape;100;p14"/>
          <p:cNvSpPr txBox="1"/>
          <p:nvPr/>
        </p:nvSpPr>
        <p:spPr>
          <a:xfrm>
            <a:off x="259800" y="2130150"/>
            <a:ext cx="9611700" cy="54489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Dataset:</a:t>
            </a:r>
            <a:r>
              <a:rPr lang="en-US" sz="3800">
                <a:solidFill>
                  <a:schemeClr val="dk1"/>
                </a:solidFill>
                <a:latin typeface="Cambria"/>
                <a:ea typeface="Cambria"/>
                <a:cs typeface="Cambria"/>
                <a:sym typeface="Cambria"/>
              </a:rPr>
              <a:t> Apex Legends Season 15 (Ranked) · target 7-day churn</a:t>
            </a:r>
            <a:br>
              <a:rPr b="1" lang="en-US" sz="3800">
                <a:solidFill>
                  <a:schemeClr val="dk1"/>
                </a:solidFill>
                <a:latin typeface="Cambria"/>
                <a:ea typeface="Cambria"/>
                <a:cs typeface="Cambria"/>
                <a:sym typeface="Cambria"/>
              </a:rPr>
            </a:br>
            <a:endParaRPr b="1" sz="3800">
              <a:solidFill>
                <a:schemeClr val="dk1"/>
              </a:solidFill>
              <a:latin typeface="Cambria"/>
              <a:ea typeface="Cambria"/>
              <a:cs typeface="Cambria"/>
              <a:sym typeface="Cambria"/>
            </a:endParaRPr>
          </a:p>
          <a:p>
            <a:pPr indent="-469900" lvl="0" marL="457200" rtl="0" algn="l">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Workflow:</a:t>
            </a:r>
            <a:r>
              <a:rPr lang="en-US" sz="3800">
                <a:solidFill>
                  <a:schemeClr val="dk1"/>
                </a:solidFill>
                <a:latin typeface="Cambria"/>
                <a:ea typeface="Cambria"/>
                <a:cs typeface="Cambria"/>
                <a:sym typeface="Cambria"/>
              </a:rPr>
              <a:t> Prep → split → compare models → tune → test → set decision threshold</a:t>
            </a:r>
            <a:br>
              <a:rPr b="1" lang="en-US" sz="3800">
                <a:solidFill>
                  <a:schemeClr val="dk1"/>
                </a:solidFill>
                <a:latin typeface="Cambria"/>
                <a:ea typeface="Cambria"/>
                <a:cs typeface="Cambria"/>
                <a:sym typeface="Cambria"/>
              </a:rPr>
            </a:br>
            <a:endParaRPr b="1" sz="3800">
              <a:solidFill>
                <a:schemeClr val="dk1"/>
              </a:solidFill>
              <a:latin typeface="Cambria"/>
              <a:ea typeface="Cambria"/>
              <a:cs typeface="Cambria"/>
              <a:sym typeface="Cambria"/>
            </a:endParaRPr>
          </a:p>
          <a:p>
            <a:pPr indent="-469900" lvl="0" marL="457200" rtl="0" algn="l">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Models:</a:t>
            </a:r>
            <a:r>
              <a:rPr lang="en-US" sz="3800">
                <a:solidFill>
                  <a:schemeClr val="dk1"/>
                </a:solidFill>
                <a:latin typeface="Cambria"/>
                <a:ea typeface="Cambria"/>
                <a:cs typeface="Cambria"/>
                <a:sym typeface="Cambria"/>
              </a:rPr>
              <a:t> </a:t>
            </a:r>
            <a:r>
              <a:rPr b="1" lang="en-US" sz="3800">
                <a:solidFill>
                  <a:schemeClr val="dk1"/>
                </a:solidFill>
                <a:latin typeface="Cambria"/>
                <a:ea typeface="Cambria"/>
                <a:cs typeface="Cambria"/>
                <a:sym typeface="Cambria"/>
              </a:rPr>
              <a:t>L</a:t>
            </a:r>
            <a:r>
              <a:rPr lang="en-US" sz="3800">
                <a:solidFill>
                  <a:schemeClr val="dk1"/>
                </a:solidFill>
                <a:latin typeface="Cambria"/>
                <a:ea typeface="Cambria"/>
                <a:cs typeface="Cambria"/>
                <a:sym typeface="Cambria"/>
              </a:rPr>
              <a:t>ogistic Regression, Random Forest, XGBoost</a:t>
            </a:r>
            <a:endParaRPr sz="6300">
              <a:solidFill>
                <a:schemeClr val="dk1"/>
              </a:solidFill>
              <a:latin typeface="Cambria"/>
              <a:ea typeface="Cambria"/>
              <a:cs typeface="Cambria"/>
              <a:sym typeface="Cambria"/>
            </a:endParaRPr>
          </a:p>
        </p:txBody>
      </p:sp>
      <p:pic>
        <p:nvPicPr>
          <p:cNvPr id="101" name="Google Shape;101;p14"/>
          <p:cNvPicPr preferRelativeResize="0"/>
          <p:nvPr/>
        </p:nvPicPr>
        <p:blipFill>
          <a:blip r:embed="rId3">
            <a:alphaModFix/>
          </a:blip>
          <a:stretch>
            <a:fillRect/>
          </a:stretch>
        </p:blipFill>
        <p:spPr>
          <a:xfrm>
            <a:off x="9669325" y="0"/>
            <a:ext cx="8618675" cy="6234550"/>
          </a:xfrm>
          <a:prstGeom prst="rect">
            <a:avLst/>
          </a:prstGeom>
          <a:noFill/>
          <a:ln>
            <a:noFill/>
          </a:ln>
        </p:spPr>
      </p:pic>
      <p:sp>
        <p:nvSpPr>
          <p:cNvPr id="102" name="Google Shape;102;p14"/>
          <p:cNvSpPr txBox="1"/>
          <p:nvPr/>
        </p:nvSpPr>
        <p:spPr>
          <a:xfrm>
            <a:off x="259800" y="8222000"/>
            <a:ext cx="13298100" cy="13545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chemeClr val="dk1"/>
              </a:buClr>
              <a:buSzPts val="3800"/>
              <a:buFont typeface="Cambria"/>
              <a:buChar char="●"/>
            </a:pPr>
            <a:r>
              <a:rPr b="1" lang="en-US" sz="3800">
                <a:solidFill>
                  <a:schemeClr val="dk1"/>
                </a:solidFill>
                <a:latin typeface="Cambria"/>
                <a:ea typeface="Cambria"/>
                <a:cs typeface="Cambria"/>
                <a:sym typeface="Cambria"/>
              </a:rPr>
              <a:t>Tools:</a:t>
            </a:r>
            <a:r>
              <a:rPr lang="en-US" sz="3800">
                <a:solidFill>
                  <a:schemeClr val="dk1"/>
                </a:solidFill>
                <a:latin typeface="Cambria"/>
                <a:ea typeface="Cambria"/>
                <a:cs typeface="Cambria"/>
                <a:sym typeface="Cambria"/>
              </a:rPr>
              <a:t> </a:t>
            </a:r>
            <a:r>
              <a:rPr lang="en-US" sz="3800">
                <a:solidFill>
                  <a:schemeClr val="dk1"/>
                </a:solidFill>
                <a:latin typeface="Cambria"/>
                <a:ea typeface="Cambria"/>
                <a:cs typeface="Cambria"/>
                <a:sym typeface="Cambria"/>
              </a:rPr>
              <a:t>Python (pandas, NumPy, scikit-learn, imbalanced-learn/SMOTE), matplotlib, seaborn · Jupyter</a:t>
            </a:r>
            <a:endParaRPr/>
          </a:p>
        </p:txBody>
      </p:sp>
      <p:sp>
        <p:nvSpPr>
          <p:cNvPr id="103" name="Google Shape;103;p14"/>
          <p:cNvSpPr/>
          <p:nvPr/>
        </p:nvSpPr>
        <p:spPr>
          <a:xfrm rot="10800000">
            <a:off x="14430512" y="8221993"/>
            <a:ext cx="3857488" cy="194908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4">
              <a:alphaModFix/>
            </a:blip>
            <a:stretch>
              <a:fillRect b="-231510" l="0" r="0" t="0"/>
            </a:stretch>
          </a:blipFill>
          <a:ln>
            <a:noFill/>
          </a:ln>
        </p:spPr>
      </p:sp>
      <p:sp>
        <p:nvSpPr>
          <p:cNvPr id="104" name="Google Shape;104;p14"/>
          <p:cNvSpPr/>
          <p:nvPr/>
        </p:nvSpPr>
        <p:spPr>
          <a:xfrm rot="10800000">
            <a:off x="14430512" y="6272918"/>
            <a:ext cx="3857488" cy="1949085"/>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4">
              <a:alphaModFix/>
            </a:blip>
            <a:stretch>
              <a:fillRect b="-23151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08" name="Shape 108"/>
        <p:cNvGrpSpPr/>
        <p:nvPr/>
      </p:nvGrpSpPr>
      <p:grpSpPr>
        <a:xfrm>
          <a:off x="0" y="0"/>
          <a:ext cx="0" cy="0"/>
          <a:chOff x="0" y="0"/>
          <a:chExt cx="0" cy="0"/>
        </a:xfrm>
      </p:grpSpPr>
      <p:sp>
        <p:nvSpPr>
          <p:cNvPr id="109" name="Google Shape;109;p15"/>
          <p:cNvSpPr/>
          <p:nvPr/>
        </p:nvSpPr>
        <p:spPr>
          <a:xfrm>
            <a:off x="14271410" y="8149605"/>
            <a:ext cx="5198472" cy="2439988"/>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110" name="Google Shape;110;p15"/>
          <p:cNvSpPr/>
          <p:nvPr/>
        </p:nvSpPr>
        <p:spPr>
          <a:xfrm>
            <a:off x="0" y="-121850"/>
            <a:ext cx="20167975" cy="10530706"/>
          </a:xfrm>
          <a:custGeom>
            <a:rect b="b" l="l" r="r" t="t"/>
            <a:pathLst>
              <a:path extrusionOk="0" h="10530706" w="18674051">
                <a:moveTo>
                  <a:pt x="0" y="0"/>
                </a:moveTo>
                <a:lnTo>
                  <a:pt x="18674051" y="0"/>
                </a:lnTo>
                <a:lnTo>
                  <a:pt x="18674051" y="10530706"/>
                </a:lnTo>
                <a:lnTo>
                  <a:pt x="0" y="10530706"/>
                </a:lnTo>
                <a:lnTo>
                  <a:pt x="0" y="0"/>
                </a:lnTo>
                <a:close/>
              </a:path>
            </a:pathLst>
          </a:custGeom>
          <a:blipFill rotWithShape="1">
            <a:blip r:embed="rId4">
              <a:alphaModFix amt="22000"/>
            </a:blip>
            <a:stretch>
              <a:fillRect b="0" l="-5339" r="-1899" t="-5069"/>
            </a:stretch>
          </a:blipFill>
          <a:ln>
            <a:noFill/>
          </a:ln>
        </p:spPr>
      </p:sp>
      <p:sp>
        <p:nvSpPr>
          <p:cNvPr id="111" name="Google Shape;111;p15"/>
          <p:cNvSpPr txBox="1"/>
          <p:nvPr/>
        </p:nvSpPr>
        <p:spPr>
          <a:xfrm>
            <a:off x="3088277" y="443988"/>
            <a:ext cx="13133100" cy="1308300"/>
          </a:xfrm>
          <a:prstGeom prst="rect">
            <a:avLst/>
          </a:prstGeom>
          <a:noFill/>
          <a:ln>
            <a:noFill/>
          </a:ln>
        </p:spPr>
        <p:txBody>
          <a:bodyPr anchorCtr="0" anchor="t" bIns="0" lIns="0" spcFirstLastPara="1" rIns="0" wrap="square" tIns="0">
            <a:spAutoFit/>
          </a:bodyPr>
          <a:lstStyle/>
          <a:p>
            <a:pPr indent="9525" lvl="0" marL="0" rtl="0" algn="ctr">
              <a:lnSpc>
                <a:spcPct val="115000"/>
              </a:lnSpc>
              <a:spcBef>
                <a:spcPts val="0"/>
              </a:spcBef>
              <a:spcAft>
                <a:spcPts val="0"/>
              </a:spcAft>
              <a:buNone/>
            </a:pPr>
            <a:r>
              <a:rPr lang="en-US" sz="8500">
                <a:solidFill>
                  <a:srgbClr val="F3F3F3"/>
                </a:solidFill>
                <a:latin typeface="Cinzel Black"/>
                <a:ea typeface="Cinzel Black"/>
                <a:cs typeface="Cinzel Black"/>
                <a:sym typeface="Cinzel Black"/>
              </a:rPr>
              <a:t>Data Lens: </a:t>
            </a:r>
            <a:endParaRPr sz="18400">
              <a:solidFill>
                <a:srgbClr val="F3F3F3"/>
              </a:solidFill>
              <a:latin typeface="Cinzel Black"/>
              <a:ea typeface="Cinzel Black"/>
              <a:cs typeface="Cinzel Black"/>
              <a:sym typeface="Cinzel Black"/>
            </a:endParaRPr>
          </a:p>
        </p:txBody>
      </p:sp>
      <p:sp>
        <p:nvSpPr>
          <p:cNvPr id="112" name="Google Shape;112;p15"/>
          <p:cNvSpPr/>
          <p:nvPr/>
        </p:nvSpPr>
        <p:spPr>
          <a:xfrm>
            <a:off x="0" y="-121850"/>
            <a:ext cx="3924846" cy="1872691"/>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113" name="Google Shape;113;p15"/>
          <p:cNvSpPr txBox="1"/>
          <p:nvPr/>
        </p:nvSpPr>
        <p:spPr>
          <a:xfrm>
            <a:off x="672600" y="1750850"/>
            <a:ext cx="16942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u="sng">
                <a:solidFill>
                  <a:schemeClr val="hlink"/>
                </a:solidFill>
                <a:latin typeface="Cinzel"/>
                <a:ea typeface="Cinzel"/>
                <a:cs typeface="Cinzel"/>
                <a:sym typeface="Cinzel"/>
                <a:hlinkClick r:id="rId5"/>
              </a:rPr>
              <a:t>https://www.kaggle.com/datasets/d8tary/apex-legends-season-15-ranked-dataset-raw</a:t>
            </a:r>
            <a:endParaRPr b="1" sz="2700">
              <a:solidFill>
                <a:schemeClr val="dk1"/>
              </a:solidFill>
              <a:latin typeface="Cinzel"/>
              <a:ea typeface="Cinzel"/>
              <a:cs typeface="Cinzel"/>
              <a:sym typeface="Cinzel"/>
            </a:endParaRPr>
          </a:p>
          <a:p>
            <a:pPr indent="0" lvl="0" marL="0" rtl="0" algn="ctr">
              <a:spcBef>
                <a:spcPts val="0"/>
              </a:spcBef>
              <a:spcAft>
                <a:spcPts val="0"/>
              </a:spcAft>
              <a:buNone/>
            </a:pPr>
            <a:r>
              <a:t/>
            </a:r>
            <a:endParaRPr b="1" sz="2700">
              <a:solidFill>
                <a:schemeClr val="dk1"/>
              </a:solidFill>
              <a:latin typeface="Cinzel"/>
              <a:ea typeface="Cinzel"/>
              <a:cs typeface="Cinzel"/>
              <a:sym typeface="Cinzel"/>
            </a:endParaRPr>
          </a:p>
        </p:txBody>
      </p:sp>
      <p:sp>
        <p:nvSpPr>
          <p:cNvPr id="114" name="Google Shape;114;p15"/>
          <p:cNvSpPr txBox="1"/>
          <p:nvPr/>
        </p:nvSpPr>
        <p:spPr>
          <a:xfrm>
            <a:off x="257575" y="2562175"/>
            <a:ext cx="11294400" cy="718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US" sz="3500">
                <a:solidFill>
                  <a:schemeClr val="dk1"/>
                </a:solidFill>
                <a:latin typeface="Cambria"/>
                <a:ea typeface="Cambria"/>
                <a:cs typeface="Cambria"/>
                <a:sym typeface="Cambria"/>
              </a:rPr>
              <a:t>Key Features (36 columns incl. 2 empty → 34 usable; Nov 3, 2022–Jan 15, 2023):</a:t>
            </a:r>
            <a:endParaRPr b="1" sz="3500">
              <a:solidFill>
                <a:schemeClr val="dk1"/>
              </a:solidFill>
              <a:latin typeface="Cambria"/>
              <a:ea typeface="Cambria"/>
              <a:cs typeface="Cambria"/>
              <a:sym typeface="Cambria"/>
            </a:endParaRPr>
          </a:p>
          <a:p>
            <a:pPr indent="-450850" lvl="1" marL="914400" rtl="0" algn="l">
              <a:lnSpc>
                <a:spcPct val="100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Combat:</a:t>
            </a:r>
            <a:r>
              <a:rPr lang="en-US" sz="3500">
                <a:solidFill>
                  <a:schemeClr val="dk1"/>
                </a:solidFill>
                <a:latin typeface="Cambria"/>
                <a:ea typeface="Cambria"/>
                <a:cs typeface="Cambria"/>
                <a:sym typeface="Cambria"/>
              </a:rPr>
              <a:t> my_kills, my_damage, my_assists</a:t>
            </a:r>
            <a:endParaRPr sz="35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sz="3500">
              <a:solidFill>
                <a:schemeClr val="dk1"/>
              </a:solidFill>
              <a:latin typeface="Cambria"/>
              <a:ea typeface="Cambria"/>
              <a:cs typeface="Cambria"/>
              <a:sym typeface="Cambria"/>
            </a:endParaRPr>
          </a:p>
          <a:p>
            <a:pPr indent="-450850" lvl="1" marL="914400" rtl="0" algn="l">
              <a:lnSpc>
                <a:spcPct val="100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Legends &amp; Squads:</a:t>
            </a:r>
            <a:r>
              <a:rPr lang="en-US" sz="3500">
                <a:solidFill>
                  <a:schemeClr val="dk1"/>
                </a:solidFill>
                <a:latin typeface="Cambria"/>
                <a:ea typeface="Cambria"/>
                <a:cs typeface="Cambria"/>
                <a:sym typeface="Cambria"/>
              </a:rPr>
              <a:t> my_legend, legend_diversity (engineered), teamm</a:t>
            </a:r>
            <a:r>
              <a:rPr lang="en-US" sz="3500">
                <a:solidFill>
                  <a:schemeClr val="dk1"/>
                </a:solidFill>
                <a:latin typeface="Cambria"/>
                <a:ea typeface="Cambria"/>
                <a:cs typeface="Cambria"/>
                <a:sym typeface="Cambria"/>
              </a:rPr>
              <a:t>a</a:t>
            </a:r>
            <a:r>
              <a:rPr lang="en-US" sz="3500">
                <a:solidFill>
                  <a:schemeClr val="dk1"/>
                </a:solidFill>
                <a:latin typeface="Cambria"/>
                <a:ea typeface="Cambria"/>
                <a:cs typeface="Cambria"/>
                <a:sym typeface="Cambria"/>
              </a:rPr>
              <a:t>te_count (proxy for squad size)</a:t>
            </a:r>
            <a:endParaRPr sz="35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sz="3500">
              <a:solidFill>
                <a:schemeClr val="dk1"/>
              </a:solidFill>
              <a:latin typeface="Cambria"/>
              <a:ea typeface="Cambria"/>
              <a:cs typeface="Cambria"/>
              <a:sym typeface="Cambria"/>
            </a:endParaRPr>
          </a:p>
          <a:p>
            <a:pPr indent="-450850" lvl="1" marL="914400" rtl="0" algn="l">
              <a:lnSpc>
                <a:spcPct val="100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Cadence:</a:t>
            </a:r>
            <a:r>
              <a:rPr lang="en-US" sz="3500">
                <a:solidFill>
                  <a:schemeClr val="dk1"/>
                </a:solidFill>
                <a:latin typeface="Cambria"/>
                <a:ea typeface="Cambria"/>
                <a:cs typeface="Cambria"/>
                <a:sym typeface="Cambria"/>
              </a:rPr>
              <a:t> session_frequency (7-day, engineered), days_since_last_match (engineered)</a:t>
            </a:r>
            <a:endParaRPr sz="35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sz="3500">
              <a:solidFill>
                <a:schemeClr val="dk1"/>
              </a:solidFill>
              <a:latin typeface="Cambria"/>
              <a:ea typeface="Cambria"/>
              <a:cs typeface="Cambria"/>
              <a:sym typeface="Cambria"/>
            </a:endParaRPr>
          </a:p>
          <a:p>
            <a:pPr indent="-450850" lvl="1" marL="914400" rtl="0" algn="l">
              <a:lnSpc>
                <a:spcPct val="100000"/>
              </a:lnSpc>
              <a:spcBef>
                <a:spcPts val="1200"/>
              </a:spcBef>
              <a:spcAft>
                <a:spcPts val="0"/>
              </a:spcAft>
              <a:buClr>
                <a:schemeClr val="dk1"/>
              </a:buClr>
              <a:buSzPts val="3500"/>
              <a:buChar char="○"/>
            </a:pPr>
            <a:r>
              <a:rPr b="1" lang="en-US" sz="3500">
                <a:solidFill>
                  <a:schemeClr val="dk1"/>
                </a:solidFill>
                <a:latin typeface="Cambria"/>
                <a:ea typeface="Cambria"/>
                <a:cs typeface="Cambria"/>
                <a:sym typeface="Cambria"/>
              </a:rPr>
              <a:t>Performance:</a:t>
            </a:r>
            <a:r>
              <a:rPr lang="en-US" sz="3500">
                <a:solidFill>
                  <a:schemeClr val="dk1"/>
                </a:solidFill>
                <a:latin typeface="Cambria"/>
                <a:ea typeface="Cambria"/>
                <a:cs typeface="Cambria"/>
                <a:sym typeface="Cambria"/>
              </a:rPr>
              <a:t> squad_placed, my_revives, my_knoc</a:t>
            </a:r>
            <a:r>
              <a:rPr lang="en-US" sz="3500">
                <a:solidFill>
                  <a:schemeClr val="dk1"/>
                </a:solidFill>
                <a:latin typeface="Cambria"/>
                <a:ea typeface="Cambria"/>
                <a:cs typeface="Cambria"/>
                <a:sym typeface="Cambria"/>
              </a:rPr>
              <a:t>ks</a:t>
            </a:r>
            <a:endParaRPr sz="3500">
              <a:solidFill>
                <a:schemeClr val="dk1"/>
              </a:solidFill>
              <a:latin typeface="Cambria"/>
              <a:ea typeface="Cambria"/>
              <a:cs typeface="Cambria"/>
              <a:sym typeface="Cambria"/>
            </a:endParaRPr>
          </a:p>
        </p:txBody>
      </p:sp>
      <p:pic>
        <p:nvPicPr>
          <p:cNvPr id="115" name="Google Shape;115;p15" title="Screenshot 2025-07-30 at 4.14.49 PM.png"/>
          <p:cNvPicPr preferRelativeResize="0"/>
          <p:nvPr/>
        </p:nvPicPr>
        <p:blipFill>
          <a:blip r:embed="rId6">
            <a:alphaModFix/>
          </a:blip>
          <a:stretch>
            <a:fillRect/>
          </a:stretch>
        </p:blipFill>
        <p:spPr>
          <a:xfrm>
            <a:off x="12239660" y="2623825"/>
            <a:ext cx="5596164" cy="706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19" name="Shape 119"/>
        <p:cNvGrpSpPr/>
        <p:nvPr/>
      </p:nvGrpSpPr>
      <p:grpSpPr>
        <a:xfrm>
          <a:off x="0" y="0"/>
          <a:ext cx="0" cy="0"/>
          <a:chOff x="0" y="0"/>
          <a:chExt cx="0" cy="0"/>
        </a:xfrm>
      </p:grpSpPr>
      <p:sp>
        <p:nvSpPr>
          <p:cNvPr id="120" name="Google Shape;120;p16"/>
          <p:cNvSpPr/>
          <p:nvPr/>
        </p:nvSpPr>
        <p:spPr>
          <a:xfrm>
            <a:off x="14271410" y="8149605"/>
            <a:ext cx="5198472" cy="2439988"/>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121" name="Google Shape;121;p16"/>
          <p:cNvSpPr/>
          <p:nvPr/>
        </p:nvSpPr>
        <p:spPr>
          <a:xfrm>
            <a:off x="0" y="-121850"/>
            <a:ext cx="20167975" cy="10530706"/>
          </a:xfrm>
          <a:custGeom>
            <a:rect b="b" l="l" r="r" t="t"/>
            <a:pathLst>
              <a:path extrusionOk="0" h="10530706" w="18674051">
                <a:moveTo>
                  <a:pt x="0" y="0"/>
                </a:moveTo>
                <a:lnTo>
                  <a:pt x="18674051" y="0"/>
                </a:lnTo>
                <a:lnTo>
                  <a:pt x="18674051" y="10530706"/>
                </a:lnTo>
                <a:lnTo>
                  <a:pt x="0" y="10530706"/>
                </a:lnTo>
                <a:lnTo>
                  <a:pt x="0" y="0"/>
                </a:lnTo>
                <a:close/>
              </a:path>
            </a:pathLst>
          </a:custGeom>
          <a:blipFill rotWithShape="1">
            <a:blip r:embed="rId4">
              <a:alphaModFix amt="22000"/>
            </a:blip>
            <a:stretch>
              <a:fillRect b="0" l="-5339" r="-1899" t="-5069"/>
            </a:stretch>
          </a:blipFill>
          <a:ln>
            <a:noFill/>
          </a:ln>
        </p:spPr>
      </p:sp>
      <p:sp>
        <p:nvSpPr>
          <p:cNvPr id="122" name="Google Shape;122;p16"/>
          <p:cNvSpPr txBox="1"/>
          <p:nvPr/>
        </p:nvSpPr>
        <p:spPr>
          <a:xfrm>
            <a:off x="174350" y="444000"/>
            <a:ext cx="17513100" cy="1139100"/>
          </a:xfrm>
          <a:prstGeom prst="rect">
            <a:avLst/>
          </a:prstGeom>
          <a:noFill/>
          <a:ln>
            <a:noFill/>
          </a:ln>
        </p:spPr>
        <p:txBody>
          <a:bodyPr anchorCtr="0" anchor="t" bIns="0" lIns="0" spcFirstLastPara="1" rIns="0" wrap="square" tIns="0">
            <a:spAutoFit/>
          </a:bodyPr>
          <a:lstStyle/>
          <a:p>
            <a:pPr indent="9525" lvl="0" marL="0" rtl="0" algn="ctr">
              <a:lnSpc>
                <a:spcPct val="115000"/>
              </a:lnSpc>
              <a:spcBef>
                <a:spcPts val="0"/>
              </a:spcBef>
              <a:spcAft>
                <a:spcPts val="0"/>
              </a:spcAft>
              <a:buNone/>
            </a:pPr>
            <a:r>
              <a:rPr lang="en-US" sz="7400">
                <a:solidFill>
                  <a:srgbClr val="F3F3F3"/>
                </a:solidFill>
                <a:latin typeface="Cinzel Black"/>
                <a:ea typeface="Cinzel Black"/>
                <a:cs typeface="Cinzel Black"/>
                <a:sym typeface="Cinzel Black"/>
              </a:rPr>
              <a:t>Data Recon: Initial Inspection</a:t>
            </a:r>
            <a:r>
              <a:rPr lang="en-US" sz="7000">
                <a:solidFill>
                  <a:srgbClr val="F3F3F3"/>
                </a:solidFill>
                <a:latin typeface="Cinzel Black"/>
                <a:ea typeface="Cinzel Black"/>
                <a:cs typeface="Cinzel Black"/>
                <a:sym typeface="Cinzel Black"/>
              </a:rPr>
              <a:t> </a:t>
            </a:r>
            <a:endParaRPr sz="7000">
              <a:solidFill>
                <a:srgbClr val="F3F3F3"/>
              </a:solidFill>
              <a:latin typeface="Cinzel Black"/>
              <a:ea typeface="Cinzel Black"/>
              <a:cs typeface="Cinzel Black"/>
              <a:sym typeface="Cinzel Black"/>
            </a:endParaRPr>
          </a:p>
        </p:txBody>
      </p:sp>
      <p:sp>
        <p:nvSpPr>
          <p:cNvPr id="123" name="Google Shape;123;p16"/>
          <p:cNvSpPr/>
          <p:nvPr/>
        </p:nvSpPr>
        <p:spPr>
          <a:xfrm>
            <a:off x="0" y="-2"/>
            <a:ext cx="3677919" cy="1518893"/>
          </a:xfrm>
          <a:custGeom>
            <a:rect b="b" l="l" r="r" t="t"/>
            <a:pathLst>
              <a:path extrusionOk="0" h="2439988" w="5198472">
                <a:moveTo>
                  <a:pt x="0" y="0"/>
                </a:moveTo>
                <a:lnTo>
                  <a:pt x="5198472" y="0"/>
                </a:lnTo>
                <a:lnTo>
                  <a:pt x="5198472" y="2439988"/>
                </a:lnTo>
                <a:lnTo>
                  <a:pt x="0" y="2439988"/>
                </a:lnTo>
                <a:lnTo>
                  <a:pt x="0" y="0"/>
                </a:lnTo>
                <a:close/>
              </a:path>
            </a:pathLst>
          </a:custGeom>
          <a:blipFill rotWithShape="1">
            <a:blip r:embed="rId3">
              <a:alphaModFix/>
            </a:blip>
            <a:stretch>
              <a:fillRect b="-233111" l="0" r="-3759" t="0"/>
            </a:stretch>
          </a:blipFill>
          <a:ln>
            <a:noFill/>
          </a:ln>
        </p:spPr>
      </p:sp>
      <p:sp>
        <p:nvSpPr>
          <p:cNvPr id="124" name="Google Shape;124;p16"/>
          <p:cNvSpPr txBox="1"/>
          <p:nvPr/>
        </p:nvSpPr>
        <p:spPr>
          <a:xfrm>
            <a:off x="741150" y="1852800"/>
            <a:ext cx="7661700" cy="7650000"/>
          </a:xfrm>
          <a:prstGeom prst="rect">
            <a:avLst/>
          </a:prstGeom>
          <a:noFill/>
          <a:ln>
            <a:noFill/>
          </a:ln>
        </p:spPr>
        <p:txBody>
          <a:bodyPr anchorCtr="0" anchor="t" bIns="91425" lIns="91425" spcFirstLastPara="1" rIns="91425" wrap="square" tIns="91425">
            <a:spAutoFit/>
          </a:bodyPr>
          <a:lstStyle/>
          <a:p>
            <a:pPr indent="-476250" lvl="0" marL="457200" rtl="0" algn="l">
              <a:lnSpc>
                <a:spcPct val="100000"/>
              </a:lnSpc>
              <a:spcBef>
                <a:spcPts val="1200"/>
              </a:spcBef>
              <a:spcAft>
                <a:spcPts val="0"/>
              </a:spcAft>
              <a:buClr>
                <a:schemeClr val="dk1"/>
              </a:buClr>
              <a:buSzPts val="3900"/>
              <a:buFont typeface="Cinzel"/>
              <a:buChar char="●"/>
            </a:pPr>
            <a:r>
              <a:rPr b="1" lang="en-US" sz="3900">
                <a:solidFill>
                  <a:schemeClr val="dk1"/>
                </a:solidFill>
                <a:latin typeface="Cambria"/>
                <a:ea typeface="Cambria"/>
                <a:cs typeface="Cambria"/>
                <a:sym typeface="Cambria"/>
              </a:rPr>
              <a:t>df.head():</a:t>
            </a:r>
            <a:endParaRPr sz="39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sz="1700">
              <a:solidFill>
                <a:schemeClr val="dk1"/>
              </a:solidFill>
              <a:latin typeface="Cambria"/>
              <a:ea typeface="Cambria"/>
              <a:cs typeface="Cambria"/>
              <a:sym typeface="Cambria"/>
            </a:endParaRPr>
          </a:p>
          <a:p>
            <a:pPr indent="-476250" lvl="0" marL="457200" rtl="0" algn="l">
              <a:lnSpc>
                <a:spcPct val="100000"/>
              </a:lnSpc>
              <a:spcBef>
                <a:spcPts val="1200"/>
              </a:spcBef>
              <a:spcAft>
                <a:spcPts val="0"/>
              </a:spcAft>
              <a:buClr>
                <a:schemeClr val="dk1"/>
              </a:buClr>
              <a:buSzPts val="3900"/>
              <a:buFont typeface="Cinzel"/>
              <a:buChar char="●"/>
            </a:pPr>
            <a:r>
              <a:rPr b="1" lang="en-US" sz="3900">
                <a:solidFill>
                  <a:schemeClr val="dk1"/>
                </a:solidFill>
                <a:latin typeface="Cambria"/>
                <a:ea typeface="Cambria"/>
                <a:cs typeface="Cambria"/>
                <a:sym typeface="Cambria"/>
              </a:rPr>
              <a:t>df.shape</a:t>
            </a:r>
            <a:r>
              <a:rPr b="1" lang="en-US" sz="3900">
                <a:solidFill>
                  <a:schemeClr val="dk1"/>
                </a:solidFill>
                <a:latin typeface="Cambria"/>
                <a:ea typeface="Cambria"/>
                <a:cs typeface="Cambria"/>
                <a:sym typeface="Cambria"/>
              </a:rPr>
              <a:t>:</a:t>
            </a:r>
            <a:r>
              <a:rPr lang="en-US" sz="3900">
                <a:solidFill>
                  <a:schemeClr val="dk1"/>
                </a:solidFill>
                <a:latin typeface="Cambria"/>
                <a:ea typeface="Cambria"/>
                <a:cs typeface="Cambria"/>
                <a:sym typeface="Cambria"/>
              </a:rPr>
              <a:t> (499, 36)</a:t>
            </a:r>
            <a:endParaRPr sz="3900">
              <a:solidFill>
                <a:schemeClr val="dk1"/>
              </a:solidFill>
              <a:latin typeface="Cambria"/>
              <a:ea typeface="Cambria"/>
              <a:cs typeface="Cambria"/>
              <a:sym typeface="Cambria"/>
            </a:endParaRPr>
          </a:p>
          <a:p>
            <a:pPr indent="0" lvl="0" marL="457200" rtl="0" algn="l">
              <a:lnSpc>
                <a:spcPct val="100000"/>
              </a:lnSpc>
              <a:spcBef>
                <a:spcPts val="1200"/>
              </a:spcBef>
              <a:spcAft>
                <a:spcPts val="0"/>
              </a:spcAft>
              <a:buNone/>
            </a:pPr>
            <a:r>
              <a:t/>
            </a:r>
            <a:endParaRPr sz="1700">
              <a:solidFill>
                <a:schemeClr val="dk1"/>
              </a:solidFill>
              <a:latin typeface="Cambria"/>
              <a:ea typeface="Cambria"/>
              <a:cs typeface="Cambria"/>
              <a:sym typeface="Cambria"/>
            </a:endParaRPr>
          </a:p>
          <a:p>
            <a:pPr indent="-476250" lvl="0" marL="457200" rtl="0" algn="l">
              <a:lnSpc>
                <a:spcPct val="100000"/>
              </a:lnSpc>
              <a:spcBef>
                <a:spcPts val="1200"/>
              </a:spcBef>
              <a:spcAft>
                <a:spcPts val="0"/>
              </a:spcAft>
              <a:buClr>
                <a:schemeClr val="dk1"/>
              </a:buClr>
              <a:buSzPts val="3900"/>
              <a:buFont typeface="Cinzel"/>
              <a:buChar char="●"/>
            </a:pPr>
            <a:r>
              <a:rPr b="1" lang="en-US" sz="3900">
                <a:solidFill>
                  <a:schemeClr val="dk1"/>
                </a:solidFill>
                <a:latin typeface="Cambria"/>
                <a:ea typeface="Cambria"/>
                <a:cs typeface="Cambria"/>
                <a:sym typeface="Cambria"/>
              </a:rPr>
              <a:t>df.describe()</a:t>
            </a:r>
            <a:endParaRPr b="1" sz="39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b="1" sz="3900">
              <a:solidFill>
                <a:schemeClr val="dk1"/>
              </a:solidFill>
              <a:latin typeface="Cambria"/>
              <a:ea typeface="Cambria"/>
              <a:cs typeface="Cambria"/>
              <a:sym typeface="Cambria"/>
            </a:endParaRPr>
          </a:p>
          <a:p>
            <a:pPr indent="-476250" lvl="0" marL="457200" rtl="0" algn="l">
              <a:lnSpc>
                <a:spcPct val="100000"/>
              </a:lnSpc>
              <a:spcBef>
                <a:spcPts val="1200"/>
              </a:spcBef>
              <a:spcAft>
                <a:spcPts val="0"/>
              </a:spcAft>
              <a:buClr>
                <a:schemeClr val="dk1"/>
              </a:buClr>
              <a:buSzPts val="3900"/>
              <a:buFont typeface="Cambria"/>
              <a:buChar char="●"/>
            </a:pPr>
            <a:r>
              <a:rPr b="1" lang="en-US" sz="3900">
                <a:solidFill>
                  <a:schemeClr val="dk1"/>
                </a:solidFill>
                <a:latin typeface="Cambria"/>
                <a:ea typeface="Cambria"/>
                <a:cs typeface="Cambria"/>
                <a:sym typeface="Cambria"/>
              </a:rPr>
              <a:t>df.columns</a:t>
            </a:r>
            <a:endParaRPr b="1" sz="39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b="1" sz="3900">
              <a:solidFill>
                <a:schemeClr val="dk1"/>
              </a:solidFill>
              <a:latin typeface="Cambria"/>
              <a:ea typeface="Cambria"/>
              <a:cs typeface="Cambria"/>
              <a:sym typeface="Cambria"/>
            </a:endParaRPr>
          </a:p>
          <a:p>
            <a:pPr indent="-476250" lvl="0" marL="457200" rtl="0" algn="l">
              <a:lnSpc>
                <a:spcPct val="100000"/>
              </a:lnSpc>
              <a:spcBef>
                <a:spcPts val="1200"/>
              </a:spcBef>
              <a:spcAft>
                <a:spcPts val="0"/>
              </a:spcAft>
              <a:buClr>
                <a:schemeClr val="dk1"/>
              </a:buClr>
              <a:buSzPts val="3900"/>
              <a:buFont typeface="Cambria"/>
              <a:buChar char="●"/>
            </a:pPr>
            <a:r>
              <a:rPr b="1" lang="en-US" sz="3900">
                <a:solidFill>
                  <a:schemeClr val="dk1"/>
                </a:solidFill>
                <a:latin typeface="Cambria"/>
                <a:ea typeface="Cambria"/>
                <a:cs typeface="Cambria"/>
                <a:sym typeface="Cambria"/>
              </a:rPr>
              <a:t>df.isna().sum()</a:t>
            </a:r>
            <a:endParaRPr b="1" sz="3900">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t/>
            </a:r>
            <a:endParaRPr b="1" sz="3900">
              <a:solidFill>
                <a:schemeClr val="dk1"/>
              </a:solidFill>
              <a:latin typeface="Cambria"/>
              <a:ea typeface="Cambria"/>
              <a:cs typeface="Cambria"/>
              <a:sym typeface="Cambria"/>
            </a:endParaRPr>
          </a:p>
          <a:p>
            <a:pPr indent="-476250" lvl="0" marL="457200" rtl="0" algn="l">
              <a:lnSpc>
                <a:spcPct val="100000"/>
              </a:lnSpc>
              <a:spcBef>
                <a:spcPts val="1200"/>
              </a:spcBef>
              <a:spcAft>
                <a:spcPts val="0"/>
              </a:spcAft>
              <a:buClr>
                <a:schemeClr val="dk1"/>
              </a:buClr>
              <a:buSzPts val="3900"/>
              <a:buFont typeface="Cambria"/>
              <a:buChar char="●"/>
            </a:pPr>
            <a:r>
              <a:rPr b="1" lang="en-US" sz="3900">
                <a:solidFill>
                  <a:schemeClr val="dk1"/>
                </a:solidFill>
                <a:latin typeface="Cambria"/>
                <a:ea typeface="Cambria"/>
                <a:cs typeface="Cambria"/>
                <a:sym typeface="Cambria"/>
              </a:rPr>
              <a:t>df.duplicated().sum()</a:t>
            </a:r>
            <a:endParaRPr b="1" sz="4500">
              <a:solidFill>
                <a:schemeClr val="dk1"/>
              </a:solidFill>
              <a:latin typeface="Cambria"/>
              <a:ea typeface="Cambria"/>
              <a:cs typeface="Cambria"/>
              <a:sym typeface="Cambria"/>
            </a:endParaRPr>
          </a:p>
        </p:txBody>
      </p:sp>
      <p:pic>
        <p:nvPicPr>
          <p:cNvPr id="125" name="Google Shape;125;p16" title="Screenshot 2025-07-31 at 10.03.18 AM.png"/>
          <p:cNvPicPr preferRelativeResize="0"/>
          <p:nvPr/>
        </p:nvPicPr>
        <p:blipFill>
          <a:blip r:embed="rId5">
            <a:alphaModFix/>
          </a:blip>
          <a:stretch>
            <a:fillRect/>
          </a:stretch>
        </p:blipFill>
        <p:spPr>
          <a:xfrm>
            <a:off x="7792003" y="2093425"/>
            <a:ext cx="4583948" cy="6764650"/>
          </a:xfrm>
          <a:prstGeom prst="rect">
            <a:avLst/>
          </a:prstGeom>
          <a:noFill/>
          <a:ln>
            <a:noFill/>
          </a:ln>
        </p:spPr>
      </p:pic>
      <p:pic>
        <p:nvPicPr>
          <p:cNvPr id="126" name="Google Shape;126;p16" title="Screenshot 2025-07-31 at 10.03.40 AM.png"/>
          <p:cNvPicPr preferRelativeResize="0"/>
          <p:nvPr/>
        </p:nvPicPr>
        <p:blipFill rotWithShape="1">
          <a:blip r:embed="rId6">
            <a:alphaModFix/>
          </a:blip>
          <a:srcRect b="0" l="2085" r="0" t="0"/>
          <a:stretch/>
        </p:blipFill>
        <p:spPr>
          <a:xfrm>
            <a:off x="13333975" y="2093425"/>
            <a:ext cx="4035975" cy="6764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30" name="Shape 130"/>
        <p:cNvGrpSpPr/>
        <p:nvPr/>
      </p:nvGrpSpPr>
      <p:grpSpPr>
        <a:xfrm>
          <a:off x="0" y="0"/>
          <a:ext cx="0" cy="0"/>
          <a:chOff x="0" y="0"/>
          <a:chExt cx="0" cy="0"/>
        </a:xfrm>
      </p:grpSpPr>
      <p:sp>
        <p:nvSpPr>
          <p:cNvPr id="131" name="Google Shape;131;p17"/>
          <p:cNvSpPr txBox="1"/>
          <p:nvPr/>
        </p:nvSpPr>
        <p:spPr>
          <a:xfrm>
            <a:off x="1587150" y="191688"/>
            <a:ext cx="15113700" cy="1006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t/>
            </a:r>
            <a:endParaRPr sz="700"/>
          </a:p>
          <a:p>
            <a:pPr indent="0" lvl="0" marL="0" marR="0" rtl="0" algn="ctr">
              <a:lnSpc>
                <a:spcPct val="120000"/>
              </a:lnSpc>
              <a:spcBef>
                <a:spcPts val="0"/>
              </a:spcBef>
              <a:spcAft>
                <a:spcPts val="0"/>
              </a:spcAft>
              <a:buNone/>
            </a:pPr>
            <a:r>
              <a:rPr b="1" lang="en-US" sz="5700">
                <a:solidFill>
                  <a:srgbClr val="F3F3F3"/>
                </a:solidFill>
                <a:latin typeface="Cinzel"/>
                <a:ea typeface="Cinzel"/>
                <a:cs typeface="Cinzel"/>
                <a:sym typeface="Cinzel"/>
              </a:rPr>
              <a:t>Forge the Data - Data Cleaning </a:t>
            </a:r>
            <a:endParaRPr b="1" sz="5700">
              <a:solidFill>
                <a:srgbClr val="F3F3F3"/>
              </a:solidFill>
              <a:latin typeface="Cinzel"/>
              <a:ea typeface="Cinzel"/>
              <a:cs typeface="Cinzel"/>
              <a:sym typeface="Cinzel"/>
            </a:endParaRPr>
          </a:p>
        </p:txBody>
      </p:sp>
      <p:sp>
        <p:nvSpPr>
          <p:cNvPr id="132" name="Google Shape;132;p17"/>
          <p:cNvSpPr txBox="1"/>
          <p:nvPr/>
        </p:nvSpPr>
        <p:spPr>
          <a:xfrm>
            <a:off x="348150" y="1832175"/>
            <a:ext cx="17591700" cy="7963200"/>
          </a:xfrm>
          <a:prstGeom prst="rect">
            <a:avLst/>
          </a:prstGeom>
          <a:noFill/>
          <a:ln>
            <a:noFill/>
          </a:ln>
        </p:spPr>
        <p:txBody>
          <a:bodyPr anchorCtr="0" anchor="t" bIns="187075" lIns="187075" spcFirstLastPara="1" rIns="187075" wrap="square" tIns="187075">
            <a:noAutofit/>
          </a:bodyPr>
          <a:lstStyle/>
          <a:p>
            <a:pPr indent="-514350" lvl="0" marL="457200" rtl="0" algn="l">
              <a:spcBef>
                <a:spcPts val="0"/>
              </a:spcBef>
              <a:spcAft>
                <a:spcPts val="0"/>
              </a:spcAft>
              <a:buClr>
                <a:schemeClr val="dk1"/>
              </a:buClr>
              <a:buSzPts val="4500"/>
              <a:buFont typeface="Cambria"/>
              <a:buChar char="●"/>
            </a:pPr>
            <a:r>
              <a:rPr b="1" lang="en-US" sz="4500">
                <a:solidFill>
                  <a:schemeClr val="dk1"/>
                </a:solidFill>
                <a:latin typeface="Cambria"/>
                <a:ea typeface="Cambria"/>
                <a:cs typeface="Cambria"/>
                <a:sym typeface="Cambria"/>
              </a:rPr>
              <a:t>Duplicates:</a:t>
            </a:r>
            <a:r>
              <a:rPr lang="en-US" sz="4500">
                <a:solidFill>
                  <a:schemeClr val="dk1"/>
                </a:solidFill>
                <a:latin typeface="Cambria"/>
                <a:ea typeface="Cambria"/>
                <a:cs typeface="Cambria"/>
                <a:sym typeface="Cambria"/>
              </a:rPr>
              <a:t> df.duplicated().sum() → none</a:t>
            </a:r>
            <a:br>
              <a:rPr b="1" lang="en-US" sz="4500">
                <a:solidFill>
                  <a:schemeClr val="dk1"/>
                </a:solidFill>
                <a:latin typeface="Cambria"/>
                <a:ea typeface="Cambria"/>
                <a:cs typeface="Cambria"/>
                <a:sym typeface="Cambria"/>
              </a:rPr>
            </a:br>
            <a:endParaRPr b="1" sz="4500">
              <a:solidFill>
                <a:schemeClr val="dk1"/>
              </a:solidFill>
              <a:latin typeface="Cambria"/>
              <a:ea typeface="Cambria"/>
              <a:cs typeface="Cambria"/>
              <a:sym typeface="Cambria"/>
            </a:endParaRPr>
          </a:p>
          <a:p>
            <a:pPr indent="-514350" lvl="0" marL="457200" rtl="0" algn="l">
              <a:spcBef>
                <a:spcPts val="0"/>
              </a:spcBef>
              <a:spcAft>
                <a:spcPts val="0"/>
              </a:spcAft>
              <a:buClr>
                <a:schemeClr val="dk1"/>
              </a:buClr>
              <a:buSzPts val="4500"/>
              <a:buFont typeface="Cambria"/>
              <a:buChar char="●"/>
            </a:pPr>
            <a:r>
              <a:rPr b="1" lang="en-US" sz="4500">
                <a:solidFill>
                  <a:schemeClr val="dk1"/>
                </a:solidFill>
                <a:latin typeface="Cambria"/>
                <a:ea typeface="Cambria"/>
                <a:cs typeface="Cambria"/>
                <a:sym typeface="Cambria"/>
              </a:rPr>
              <a:t>Drop columns:</a:t>
            </a:r>
            <a:r>
              <a:rPr lang="en-US" sz="4500">
                <a:solidFill>
                  <a:schemeClr val="dk1"/>
                </a:solidFill>
                <a:latin typeface="Cambria"/>
                <a:ea typeface="Cambria"/>
                <a:cs typeface="Cambria"/>
                <a:sym typeface="Cambria"/>
              </a:rPr>
              <a:t> Unnamed:34, Unnamed:35 </a:t>
            </a:r>
            <a:r>
              <a:rPr i="1" lang="en-US" sz="4500">
                <a:solidFill>
                  <a:schemeClr val="dk1"/>
                </a:solidFill>
                <a:latin typeface="Cambria"/>
                <a:ea typeface="Cambria"/>
                <a:cs typeface="Cambria"/>
                <a:sym typeface="Cambria"/>
              </a:rPr>
              <a:t>(placeholders)</a:t>
            </a:r>
            <a:r>
              <a:rPr lang="en-US" sz="4500">
                <a:solidFill>
                  <a:schemeClr val="dk1"/>
                </a:solidFill>
                <a:latin typeface="Cambria"/>
                <a:ea typeface="Cambria"/>
                <a:cs typeface="Cambria"/>
                <a:sym typeface="Cambria"/>
              </a:rPr>
              <a:t>; RP/quit/Ids</a:t>
            </a:r>
            <a:r>
              <a:rPr lang="en-US" sz="4500">
                <a:solidFill>
                  <a:schemeClr val="dk1"/>
                </a:solidFill>
                <a:latin typeface="Cambria"/>
                <a:ea typeface="Cambria"/>
                <a:cs typeface="Cambria"/>
                <a:sym typeface="Cambria"/>
              </a:rPr>
              <a:t>, any all-NaN</a:t>
            </a:r>
            <a:br>
              <a:rPr i="1" lang="en-US" sz="4500">
                <a:solidFill>
                  <a:schemeClr val="dk1"/>
                </a:solidFill>
                <a:latin typeface="Cambria"/>
                <a:ea typeface="Cambria"/>
                <a:cs typeface="Cambria"/>
                <a:sym typeface="Cambria"/>
              </a:rPr>
            </a:br>
            <a:endParaRPr i="1" sz="4500">
              <a:solidFill>
                <a:schemeClr val="dk1"/>
              </a:solidFill>
              <a:latin typeface="Cambria"/>
              <a:ea typeface="Cambria"/>
              <a:cs typeface="Cambria"/>
              <a:sym typeface="Cambria"/>
            </a:endParaRPr>
          </a:p>
          <a:p>
            <a:pPr indent="-514350" lvl="0" marL="457200" rtl="0" algn="l">
              <a:spcBef>
                <a:spcPts val="0"/>
              </a:spcBef>
              <a:spcAft>
                <a:spcPts val="0"/>
              </a:spcAft>
              <a:buClr>
                <a:schemeClr val="dk1"/>
              </a:buClr>
              <a:buSzPts val="4500"/>
              <a:buFont typeface="Cambria"/>
              <a:buChar char="●"/>
            </a:pPr>
            <a:r>
              <a:rPr b="1" lang="en-US" sz="4500">
                <a:solidFill>
                  <a:schemeClr val="dk1"/>
                </a:solidFill>
                <a:latin typeface="Cambria"/>
                <a:ea typeface="Cambria"/>
                <a:cs typeface="Cambria"/>
                <a:sym typeface="Cambria"/>
              </a:rPr>
              <a:t>Missing values:</a:t>
            </a:r>
            <a:r>
              <a:rPr lang="en-US" sz="4500">
                <a:solidFill>
                  <a:schemeClr val="dk1"/>
                </a:solidFill>
                <a:latin typeface="Cambria"/>
                <a:ea typeface="Cambria"/>
                <a:cs typeface="Cambria"/>
                <a:sym typeface="Cambria"/>
              </a:rPr>
              <a:t> counts (</a:t>
            </a:r>
            <a:r>
              <a:rPr i="1" lang="en-US" sz="4500">
                <a:solidFill>
                  <a:schemeClr val="dk1"/>
                </a:solidFill>
                <a:latin typeface="Cambria"/>
                <a:ea typeface="Cambria"/>
                <a:cs typeface="Cambria"/>
                <a:sym typeface="Cambria"/>
              </a:rPr>
              <a:t>my_ / teammate_</a:t>
            </a:r>
            <a:r>
              <a:rPr lang="en-US" sz="4500">
                <a:solidFill>
                  <a:schemeClr val="dk1"/>
                </a:solidFill>
                <a:latin typeface="Cambria"/>
                <a:ea typeface="Cambria"/>
                <a:cs typeface="Cambria"/>
                <a:sym typeface="Cambria"/>
              </a:rPr>
              <a:t>) → fill NA - 0, then cast to int; other numeric → median; categorical → mode</a:t>
            </a:r>
            <a:endParaRPr sz="4500">
              <a:solidFill>
                <a:schemeClr val="dk1"/>
              </a:solidFill>
              <a:latin typeface="Cambria"/>
              <a:ea typeface="Cambria"/>
              <a:cs typeface="Cambria"/>
              <a:sym typeface="Cambria"/>
            </a:endParaRPr>
          </a:p>
          <a:p>
            <a:pPr indent="0" lvl="0" marL="0" rtl="0" algn="l">
              <a:spcBef>
                <a:spcPts val="0"/>
              </a:spcBef>
              <a:spcAft>
                <a:spcPts val="0"/>
              </a:spcAft>
              <a:buNone/>
            </a:pPr>
            <a:r>
              <a:t/>
            </a:r>
            <a:endParaRPr sz="4500">
              <a:solidFill>
                <a:schemeClr val="dk1"/>
              </a:solidFill>
              <a:latin typeface="Cambria"/>
              <a:ea typeface="Cambria"/>
              <a:cs typeface="Cambria"/>
              <a:sym typeface="Cambria"/>
            </a:endParaRPr>
          </a:p>
          <a:p>
            <a:pPr indent="-514350" lvl="0" marL="457200" rtl="0" algn="l">
              <a:spcBef>
                <a:spcPts val="0"/>
              </a:spcBef>
              <a:spcAft>
                <a:spcPts val="0"/>
              </a:spcAft>
              <a:buClr>
                <a:schemeClr val="dk1"/>
              </a:buClr>
              <a:buSzPts val="4500"/>
              <a:buFont typeface="Cambria"/>
              <a:buChar char="●"/>
            </a:pPr>
            <a:r>
              <a:rPr b="1" lang="en-US" sz="4500">
                <a:solidFill>
                  <a:schemeClr val="dk1"/>
                </a:solidFill>
                <a:latin typeface="Cambria"/>
                <a:ea typeface="Cambria"/>
                <a:cs typeface="Cambria"/>
                <a:sym typeface="Cambria"/>
              </a:rPr>
              <a:t>Final shape:</a:t>
            </a:r>
            <a:r>
              <a:rPr lang="en-US" sz="4500">
                <a:solidFill>
                  <a:schemeClr val="dk1"/>
                </a:solidFill>
                <a:latin typeface="Cambria"/>
                <a:ea typeface="Cambria"/>
                <a:cs typeface="Cambria"/>
                <a:sym typeface="Cambria"/>
              </a:rPr>
              <a:t> </a:t>
            </a:r>
            <a:r>
              <a:rPr lang="en-US" sz="4500">
                <a:solidFill>
                  <a:schemeClr val="dk1"/>
                </a:solidFill>
                <a:latin typeface="Cambria"/>
                <a:ea typeface="Cambria"/>
                <a:cs typeface="Cambria"/>
                <a:sym typeface="Cambria"/>
              </a:rPr>
              <a:t>499 rows × 32 columns</a:t>
            </a:r>
            <a:endParaRPr i="1" sz="4500">
              <a:solidFill>
                <a:schemeClr val="dk1"/>
              </a:solidFill>
              <a:latin typeface="Cambria"/>
              <a:ea typeface="Cambria"/>
              <a:cs typeface="Cambria"/>
              <a:sym typeface="Cambria"/>
            </a:endParaRPr>
          </a:p>
          <a:p>
            <a:pPr indent="0" lvl="0" marL="0" rtl="0" algn="l">
              <a:spcBef>
                <a:spcPts val="0"/>
              </a:spcBef>
              <a:spcAft>
                <a:spcPts val="0"/>
              </a:spcAft>
              <a:buNone/>
            </a:pPr>
            <a:r>
              <a:t/>
            </a:r>
            <a:endParaRPr b="1" sz="3406">
              <a:solidFill>
                <a:schemeClr val="dk1"/>
              </a:solidFill>
              <a:latin typeface="Cambria"/>
              <a:ea typeface="Cambria"/>
              <a:cs typeface="Cambria"/>
              <a:sym typeface="Cambria"/>
            </a:endParaRPr>
          </a:p>
          <a:p>
            <a:pPr indent="0" lvl="0" marL="0" rtl="0" algn="l">
              <a:spcBef>
                <a:spcPts val="0"/>
              </a:spcBef>
              <a:spcAft>
                <a:spcPts val="0"/>
              </a:spcAft>
              <a:buNone/>
            </a:pPr>
            <a:r>
              <a:t/>
            </a:r>
            <a:endParaRPr b="1" sz="3406">
              <a:solidFill>
                <a:schemeClr val="dk1"/>
              </a:solidFill>
              <a:latin typeface="Cambria"/>
              <a:ea typeface="Cambria"/>
              <a:cs typeface="Cambria"/>
              <a:sym typeface="Cambria"/>
            </a:endParaRPr>
          </a:p>
          <a:p>
            <a:pPr indent="0" lvl="0" marL="0" rtl="0" algn="l">
              <a:spcBef>
                <a:spcPts val="0"/>
              </a:spcBef>
              <a:spcAft>
                <a:spcPts val="0"/>
              </a:spcAft>
              <a:buNone/>
            </a:pPr>
            <a:r>
              <a:t/>
            </a:r>
            <a:endParaRPr b="1" sz="3087">
              <a:solidFill>
                <a:schemeClr val="dk1"/>
              </a:solidFill>
            </a:endParaRPr>
          </a:p>
          <a:p>
            <a:pPr indent="0" lvl="0" marL="0" rtl="0" algn="l">
              <a:spcBef>
                <a:spcPts val="0"/>
              </a:spcBef>
              <a:spcAft>
                <a:spcPts val="0"/>
              </a:spcAft>
              <a:buNone/>
            </a:pPr>
            <a:r>
              <a:t/>
            </a:r>
            <a:endParaRPr b="1" sz="3683">
              <a:solidFill>
                <a:schemeClr val="lt1"/>
              </a:solidFill>
            </a:endParaRPr>
          </a:p>
          <a:p>
            <a:pPr indent="0" lvl="0" marL="0" rtl="0" algn="l">
              <a:spcBef>
                <a:spcPts val="0"/>
              </a:spcBef>
              <a:spcAft>
                <a:spcPts val="0"/>
              </a:spcAft>
              <a:buNone/>
            </a:pPr>
            <a:r>
              <a:t/>
            </a:r>
            <a:endParaRPr b="1" sz="3683">
              <a:solidFill>
                <a:schemeClr val="lt1"/>
              </a:solidFill>
            </a:endParaRPr>
          </a:p>
          <a:p>
            <a:pPr indent="0" lvl="0" marL="0" rtl="0" algn="l">
              <a:spcBef>
                <a:spcPts val="0"/>
              </a:spcBef>
              <a:spcAft>
                <a:spcPts val="0"/>
              </a:spcAft>
              <a:buNone/>
            </a:pPr>
            <a:r>
              <a:t/>
            </a:r>
            <a:endParaRPr b="1" sz="4092">
              <a:solidFill>
                <a:schemeClr val="lt1"/>
              </a:solidFill>
            </a:endParaRPr>
          </a:p>
        </p:txBody>
      </p:sp>
      <p:sp>
        <p:nvSpPr>
          <p:cNvPr id="133" name="Google Shape;133;p17"/>
          <p:cNvSpPr/>
          <p:nvPr/>
        </p:nvSpPr>
        <p:spPr>
          <a:xfrm>
            <a:off x="12878875" y="8128007"/>
            <a:ext cx="5409151" cy="2159212"/>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134" name="Google Shape;134;p17"/>
          <p:cNvSpPr/>
          <p:nvPr/>
        </p:nvSpPr>
        <p:spPr>
          <a:xfrm>
            <a:off x="-1" y="-2"/>
            <a:ext cx="3606101" cy="1203143"/>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135" name="Google Shape;135;p17"/>
          <p:cNvSpPr/>
          <p:nvPr/>
        </p:nvSpPr>
        <p:spPr>
          <a:xfrm rot="10800000">
            <a:off x="5" y="8960545"/>
            <a:ext cx="4373070" cy="1326680"/>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
        <p:nvSpPr>
          <p:cNvPr id="136" name="Google Shape;136;p17"/>
          <p:cNvSpPr/>
          <p:nvPr/>
        </p:nvSpPr>
        <p:spPr>
          <a:xfrm>
            <a:off x="13966425" y="0"/>
            <a:ext cx="4319248" cy="1514671"/>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912"/>
        </a:solidFill>
      </p:bgPr>
    </p:bg>
    <p:spTree>
      <p:nvGrpSpPr>
        <p:cNvPr id="140" name="Shape 140"/>
        <p:cNvGrpSpPr/>
        <p:nvPr/>
      </p:nvGrpSpPr>
      <p:grpSpPr>
        <a:xfrm>
          <a:off x="0" y="0"/>
          <a:ext cx="0" cy="0"/>
          <a:chOff x="0" y="0"/>
          <a:chExt cx="0" cy="0"/>
        </a:xfrm>
      </p:grpSpPr>
      <p:sp>
        <p:nvSpPr>
          <p:cNvPr id="141" name="Google Shape;141;p18"/>
          <p:cNvSpPr/>
          <p:nvPr/>
        </p:nvSpPr>
        <p:spPr>
          <a:xfrm rot="10800000">
            <a:off x="12531274" y="7282067"/>
            <a:ext cx="6329276" cy="2664033"/>
          </a:xfrm>
          <a:custGeom>
            <a:rect b="b" l="l" r="r" t="t"/>
            <a:pathLst>
              <a:path extrusionOk="0" h="3404515" w="7490267">
                <a:moveTo>
                  <a:pt x="0" y="0"/>
                </a:moveTo>
                <a:lnTo>
                  <a:pt x="7490267" y="0"/>
                </a:lnTo>
                <a:lnTo>
                  <a:pt x="7490267" y="3404515"/>
                </a:lnTo>
                <a:lnTo>
                  <a:pt x="0" y="3404515"/>
                </a:lnTo>
                <a:lnTo>
                  <a:pt x="0" y="0"/>
                </a:lnTo>
                <a:close/>
              </a:path>
            </a:pathLst>
          </a:custGeom>
          <a:blipFill rotWithShape="1">
            <a:blip r:embed="rId3">
              <a:alphaModFix/>
            </a:blip>
            <a:stretch>
              <a:fillRect b="-231520" l="0" r="0" t="0"/>
            </a:stretch>
          </a:blipFill>
          <a:ln>
            <a:noFill/>
          </a:ln>
        </p:spPr>
      </p:sp>
      <p:sp>
        <p:nvSpPr>
          <p:cNvPr id="142" name="Google Shape;142;p18"/>
          <p:cNvSpPr txBox="1"/>
          <p:nvPr/>
        </p:nvSpPr>
        <p:spPr>
          <a:xfrm>
            <a:off x="255450" y="434450"/>
            <a:ext cx="177771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500">
                <a:solidFill>
                  <a:srgbClr val="F3F3F3"/>
                </a:solidFill>
                <a:latin typeface="Cinzel"/>
                <a:ea typeface="Cinzel"/>
                <a:cs typeface="Cinzel"/>
                <a:sym typeface="Cinzel"/>
              </a:rPr>
              <a:t>Churn </a:t>
            </a:r>
            <a:r>
              <a:rPr b="1" lang="en-US" sz="7500">
                <a:solidFill>
                  <a:srgbClr val="F3F3F3"/>
                </a:solidFill>
                <a:latin typeface="Cinzel"/>
                <a:ea typeface="Cinzel"/>
                <a:cs typeface="Cinzel"/>
                <a:sym typeface="Cinzel"/>
              </a:rPr>
              <a:t>Distribution </a:t>
            </a:r>
            <a:r>
              <a:rPr b="1" lang="en-US" sz="7500">
                <a:solidFill>
                  <a:srgbClr val="F3F3F3"/>
                </a:solidFill>
                <a:latin typeface="Cinzel"/>
                <a:ea typeface="Cinzel"/>
                <a:cs typeface="Cinzel"/>
                <a:sym typeface="Cinzel"/>
              </a:rPr>
              <a:t>: </a:t>
            </a:r>
            <a:r>
              <a:rPr b="1" lang="en-US" sz="7500">
                <a:solidFill>
                  <a:srgbClr val="F3F3F3"/>
                </a:solidFill>
                <a:latin typeface="Cinzel"/>
                <a:ea typeface="Cinzel"/>
                <a:cs typeface="Cinzel"/>
                <a:sym typeface="Cinzel"/>
              </a:rPr>
              <a:t>EDA</a:t>
            </a:r>
            <a:endParaRPr sz="2300">
              <a:solidFill>
                <a:srgbClr val="F3F3F3"/>
              </a:solidFill>
            </a:endParaRPr>
          </a:p>
        </p:txBody>
      </p:sp>
      <p:sp>
        <p:nvSpPr>
          <p:cNvPr id="143" name="Google Shape;143;p18"/>
          <p:cNvSpPr txBox="1"/>
          <p:nvPr/>
        </p:nvSpPr>
        <p:spPr>
          <a:xfrm>
            <a:off x="8894800" y="2885125"/>
            <a:ext cx="9086700" cy="38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4500">
              <a:solidFill>
                <a:schemeClr val="dk1"/>
              </a:solidFill>
              <a:latin typeface="Cinzel"/>
              <a:ea typeface="Cinzel"/>
              <a:cs typeface="Cinzel"/>
              <a:sym typeface="Cinzel"/>
            </a:endParaRPr>
          </a:p>
          <a:p>
            <a:pPr indent="-514350" lvl="0" marL="457200" rtl="0" algn="l">
              <a:lnSpc>
                <a:spcPct val="115000"/>
              </a:lnSpc>
              <a:spcBef>
                <a:spcPts val="1200"/>
              </a:spcBef>
              <a:spcAft>
                <a:spcPts val="0"/>
              </a:spcAft>
              <a:buClr>
                <a:schemeClr val="dk1"/>
              </a:buClr>
              <a:buSzPts val="4500"/>
              <a:buChar char="●"/>
            </a:pPr>
            <a:r>
              <a:rPr b="1" lang="en-US" sz="4500">
                <a:solidFill>
                  <a:schemeClr val="dk1"/>
                </a:solidFill>
                <a:latin typeface="Cinzel"/>
                <a:ea typeface="Cinzel"/>
                <a:cs typeface="Cinzel"/>
                <a:sym typeface="Cinzel"/>
              </a:rPr>
              <a:t>Retained:</a:t>
            </a:r>
            <a:r>
              <a:rPr lang="en-US" sz="4500">
                <a:solidFill>
                  <a:schemeClr val="dk1"/>
                </a:solidFill>
                <a:latin typeface="Cinzel"/>
                <a:ea typeface="Cinzel"/>
                <a:cs typeface="Cinzel"/>
                <a:sym typeface="Cinzel"/>
              </a:rPr>
              <a:t> 145 matches (29%)</a:t>
            </a:r>
            <a:br>
              <a:rPr lang="en-US" sz="4500">
                <a:solidFill>
                  <a:schemeClr val="dk1"/>
                </a:solidFill>
                <a:latin typeface="Cinzel"/>
                <a:ea typeface="Cinzel"/>
                <a:cs typeface="Cinzel"/>
                <a:sym typeface="Cinzel"/>
              </a:rPr>
            </a:br>
            <a:endParaRPr sz="4500">
              <a:solidFill>
                <a:schemeClr val="dk1"/>
              </a:solidFill>
              <a:latin typeface="Cinzel"/>
              <a:ea typeface="Cinzel"/>
              <a:cs typeface="Cinzel"/>
              <a:sym typeface="Cinzel"/>
            </a:endParaRPr>
          </a:p>
          <a:p>
            <a:pPr indent="-514350" lvl="0" marL="457200" rtl="0" algn="l">
              <a:lnSpc>
                <a:spcPct val="115000"/>
              </a:lnSpc>
              <a:spcBef>
                <a:spcPts val="0"/>
              </a:spcBef>
              <a:spcAft>
                <a:spcPts val="0"/>
              </a:spcAft>
              <a:buClr>
                <a:schemeClr val="dk1"/>
              </a:buClr>
              <a:buSzPts val="4500"/>
              <a:buChar char="●"/>
            </a:pPr>
            <a:r>
              <a:rPr b="1" lang="en-US" sz="4500">
                <a:solidFill>
                  <a:schemeClr val="dk1"/>
                </a:solidFill>
                <a:latin typeface="Cinzel"/>
                <a:ea typeface="Cinzel"/>
                <a:cs typeface="Cinzel"/>
                <a:sym typeface="Cinzel"/>
              </a:rPr>
              <a:t>Churned:</a:t>
            </a:r>
            <a:r>
              <a:rPr lang="en-US" sz="4500">
                <a:solidFill>
                  <a:schemeClr val="dk1"/>
                </a:solidFill>
                <a:latin typeface="Cinzel"/>
                <a:ea typeface="Cinzel"/>
                <a:cs typeface="Cinzel"/>
                <a:sym typeface="Cinzel"/>
              </a:rPr>
              <a:t> 354 matches (71%)</a:t>
            </a:r>
            <a:endParaRPr sz="4500">
              <a:solidFill>
                <a:schemeClr val="dk1"/>
              </a:solidFill>
              <a:latin typeface="Cinzel"/>
              <a:ea typeface="Cinzel"/>
              <a:cs typeface="Cinzel"/>
              <a:sym typeface="Cinzel"/>
            </a:endParaRPr>
          </a:p>
        </p:txBody>
      </p:sp>
      <p:pic>
        <p:nvPicPr>
          <p:cNvPr id="144" name="Google Shape;144;p18" title="Screenshot 2025-07-31 at 11.31.43 AM.png"/>
          <p:cNvPicPr preferRelativeResize="0"/>
          <p:nvPr/>
        </p:nvPicPr>
        <p:blipFill>
          <a:blip r:embed="rId4">
            <a:alphaModFix/>
          </a:blip>
          <a:stretch>
            <a:fillRect/>
          </a:stretch>
        </p:blipFill>
        <p:spPr>
          <a:xfrm>
            <a:off x="495950" y="2325025"/>
            <a:ext cx="8152093" cy="6390425"/>
          </a:xfrm>
          <a:prstGeom prst="rect">
            <a:avLst/>
          </a:prstGeom>
          <a:noFill/>
          <a:ln>
            <a:noFill/>
          </a:ln>
        </p:spPr>
      </p:pic>
      <p:sp>
        <p:nvSpPr>
          <p:cNvPr id="145" name="Google Shape;145;p18"/>
          <p:cNvSpPr/>
          <p:nvPr/>
        </p:nvSpPr>
        <p:spPr>
          <a:xfrm rot="10800000">
            <a:off x="-7" y="8208355"/>
            <a:ext cx="4103958" cy="2078645"/>
          </a:xfrm>
          <a:custGeom>
            <a:rect b="b" l="l" r="r" t="t"/>
            <a:pathLst>
              <a:path extrusionOk="0" h="2148470" w="5382240">
                <a:moveTo>
                  <a:pt x="0" y="0"/>
                </a:moveTo>
                <a:lnTo>
                  <a:pt x="5382240" y="0"/>
                </a:lnTo>
                <a:lnTo>
                  <a:pt x="5382240" y="2148470"/>
                </a:lnTo>
                <a:lnTo>
                  <a:pt x="0" y="2148470"/>
                </a:lnTo>
                <a:lnTo>
                  <a:pt x="0" y="0"/>
                </a:lnTo>
                <a:close/>
              </a:path>
            </a:pathLst>
          </a:custGeom>
          <a:blipFill rotWithShape="1">
            <a:blip r:embed="rId3">
              <a:alphaModFix/>
            </a:blip>
            <a:stretch>
              <a:fillRect b="-236975" l="-219" r="0" t="-41325"/>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Space Dune Newsletter">
  <a:themeElements>
    <a:clrScheme name="Office">
      <a:dk1>
        <a:srgbClr val="F8D893"/>
      </a:dk1>
      <a:lt1>
        <a:srgbClr val="FFFFFF"/>
      </a:lt1>
      <a:dk2>
        <a:srgbClr val="964026"/>
      </a:dk2>
      <a:lt2>
        <a:srgbClr val="77311C"/>
      </a:lt2>
      <a:accent1>
        <a:srgbClr val="F3C58E"/>
      </a:accent1>
      <a:accent2>
        <a:srgbClr val="351912"/>
      </a:accent2>
      <a:accent3>
        <a:srgbClr val="888888"/>
      </a:accent3>
      <a:accent4>
        <a:srgbClr val="FFFFFF"/>
      </a:accent4>
      <a:accent5>
        <a:srgbClr val="F2BD72"/>
      </a:accent5>
      <a:accent6>
        <a:srgbClr val="F3BE72"/>
      </a:accent6>
      <a:hlink>
        <a:srgbClr val="F3BE7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